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tags/tag40.xml" ContentType="application/vnd.openxmlformats-officedocument.presentationml.tags+xml"/>
  <Override PartName="/ppt/notesSlides/notesSlide29.xml" ContentType="application/vnd.openxmlformats-officedocument.presentationml.notesSlide+xml"/>
  <Override PartName="/ppt/tags/tag41.xml" ContentType="application/vnd.openxmlformats-officedocument.presentationml.tags+xml"/>
  <Override PartName="/ppt/notesSlides/notesSlide30.xml" ContentType="application/vnd.openxmlformats-officedocument.presentationml.notesSlide+xml"/>
  <Override PartName="/ppt/tags/tag42.xml" ContentType="application/vnd.openxmlformats-officedocument.presentationml.tags+xml"/>
  <Override PartName="/ppt/notesSlides/notesSlide31.xml" ContentType="application/vnd.openxmlformats-officedocument.presentationml.notesSlide+xml"/>
  <Override PartName="/ppt/tags/tag43.xml" ContentType="application/vnd.openxmlformats-officedocument.presentationml.tags+xml"/>
  <Override PartName="/ppt/notesSlides/notesSlide32.xml" ContentType="application/vnd.openxmlformats-officedocument.presentationml.notesSlide+xml"/>
  <Override PartName="/ppt/tags/tag44.xml" ContentType="application/vnd.openxmlformats-officedocument.presentationml.tags+xml"/>
  <Override PartName="/ppt/notesSlides/notesSlide33.xml" ContentType="application/vnd.openxmlformats-officedocument.presentationml.notesSlide+xml"/>
  <Override PartName="/ppt/tags/tag45.xml" ContentType="application/vnd.openxmlformats-officedocument.presentationml.tags+xml"/>
  <Override PartName="/ppt/notesSlides/notesSlide34.xml" ContentType="application/vnd.openxmlformats-officedocument.presentationml.notesSlide+xml"/>
  <Override PartName="/ppt/tags/tag46.xml" ContentType="application/vnd.openxmlformats-officedocument.presentationml.tags+xml"/>
  <Override PartName="/ppt/notesSlides/notesSlide35.xml" ContentType="application/vnd.openxmlformats-officedocument.presentationml.notesSlide+xml"/>
  <Override PartName="/ppt/tags/tag47.xml" ContentType="application/vnd.openxmlformats-officedocument.presentationml.tags+xml"/>
  <Override PartName="/ppt/notesSlides/notesSlide36.xml" ContentType="application/vnd.openxmlformats-officedocument.presentationml.notesSlide+xml"/>
  <Override PartName="/ppt/tags/tag48.xml" ContentType="application/vnd.openxmlformats-officedocument.presentationml.tags+xml"/>
  <Override PartName="/ppt/notesSlides/notesSlide37.xml" ContentType="application/vnd.openxmlformats-officedocument.presentationml.notesSlide+xml"/>
  <Override PartName="/ppt/tags/tag49.xml" ContentType="application/vnd.openxmlformats-officedocument.presentationml.tags+xml"/>
  <Override PartName="/ppt/notesSlides/notesSlide38.xml" ContentType="application/vnd.openxmlformats-officedocument.presentationml.notesSlide+xml"/>
  <Override PartName="/ppt/tags/tag50.xml" ContentType="application/vnd.openxmlformats-officedocument.presentationml.tags+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1"/>
  </p:notesMasterIdLst>
  <p:sldIdLst>
    <p:sldId id="256" r:id="rId2"/>
    <p:sldId id="301" r:id="rId3"/>
    <p:sldId id="312" r:id="rId4"/>
    <p:sldId id="318" r:id="rId5"/>
    <p:sldId id="362" r:id="rId6"/>
    <p:sldId id="302" r:id="rId7"/>
    <p:sldId id="320" r:id="rId8"/>
    <p:sldId id="321" r:id="rId9"/>
    <p:sldId id="363" r:id="rId10"/>
    <p:sldId id="323" r:id="rId11"/>
    <p:sldId id="324" r:id="rId12"/>
    <p:sldId id="325" r:id="rId13"/>
    <p:sldId id="326" r:id="rId14"/>
    <p:sldId id="328" r:id="rId15"/>
    <p:sldId id="327" r:id="rId16"/>
    <p:sldId id="364" r:id="rId17"/>
    <p:sldId id="330" r:id="rId18"/>
    <p:sldId id="332" r:id="rId19"/>
    <p:sldId id="333" r:id="rId20"/>
    <p:sldId id="331" r:id="rId21"/>
    <p:sldId id="340" r:id="rId22"/>
    <p:sldId id="339" r:id="rId23"/>
    <p:sldId id="338" r:id="rId24"/>
    <p:sldId id="335" r:id="rId25"/>
    <p:sldId id="365" r:id="rId26"/>
    <p:sldId id="342" r:id="rId27"/>
    <p:sldId id="343" r:id="rId28"/>
    <p:sldId id="344" r:id="rId29"/>
    <p:sldId id="345" r:id="rId30"/>
    <p:sldId id="346" r:id="rId31"/>
    <p:sldId id="349" r:id="rId32"/>
    <p:sldId id="350" r:id="rId33"/>
    <p:sldId id="366" r:id="rId34"/>
    <p:sldId id="353" r:id="rId35"/>
    <p:sldId id="354" r:id="rId36"/>
    <p:sldId id="355" r:id="rId37"/>
    <p:sldId id="356" r:id="rId38"/>
    <p:sldId id="360" r:id="rId39"/>
    <p:sldId id="367" r:id="rId40"/>
  </p:sldIdLst>
  <p:sldSz cx="12195175" cy="6858000"/>
  <p:notesSz cx="6797675" cy="9926638"/>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6">
          <p15:clr>
            <a:srgbClr val="A4A3A4"/>
          </p15:clr>
        </p15:guide>
        <p15:guide id="2" pos="2480">
          <p15:clr>
            <a:srgbClr val="A4A3A4"/>
          </p15:clr>
        </p15:guide>
        <p15:guide id="3" pos="24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53E"/>
    <a:srgbClr val="F7D1D1"/>
    <a:srgbClr val="3333CC"/>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howGuides="1">
      <p:cViewPr varScale="1">
        <p:scale>
          <a:sx n="78" d="100"/>
          <a:sy n="78" d="100"/>
        </p:scale>
        <p:origin x="114" y="1188"/>
      </p:cViewPr>
      <p:guideLst>
        <p:guide orient="horz" pos="1706"/>
        <p:guide pos="2480"/>
        <p:guide pos="24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86C99D0-ADD1-4845-AA08-3E267B8485C1}" type="datetimeFigureOut">
              <a:rPr lang="zh-CN" altLang="en-US" smtClean="0"/>
              <a:t>2022/9/16</a:t>
            </a:fld>
            <a:endParaRPr lang="zh-CN" altLang="en-US"/>
          </a:p>
        </p:txBody>
      </p:sp>
      <p:sp>
        <p:nvSpPr>
          <p:cNvPr id="4" name="幻灯片图像占位符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31D7F5D-4814-4A6E-BC59-7E828A123DB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36</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37</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38</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1D7F5D-4814-4A6E-BC59-7E828A123DB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56807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1981200"/>
            <a:ext cx="10365899" cy="1876428"/>
          </a:xfrm>
        </p:spPr>
        <p:txBody>
          <a:bodyPr anchor="b">
            <a:sp3d contourW="8890">
              <a:contourClr>
                <a:schemeClr val="accent3">
                  <a:shade val="55000"/>
                </a:schemeClr>
              </a:contourClr>
            </a:sp3d>
          </a:bodyPr>
          <a:lstStyle>
            <a:lvl1pPr algn="ctr">
              <a:defRPr sz="4400" dirty="0">
                <a:ln w="15875" cmpd="sng">
                  <a:solidFill>
                    <a:srgbClr val="FFFFFF"/>
                  </a:solidFill>
                  <a:prstDash val="solid"/>
                </a:ln>
                <a:solidFill>
                  <a:srgbClr val="FFFFFF"/>
                </a:solidFill>
                <a:effectLst>
                  <a:outerShdw blurRad="31750" dir="3600000" algn="tl" rotWithShape="0">
                    <a:srgbClr val="000000">
                      <a:alpha val="60000"/>
                    </a:srgbClr>
                  </a:outerShdw>
                </a:effectLst>
              </a:defRPr>
            </a:lvl1pPr>
          </a:lstStyle>
          <a:p>
            <a:r>
              <a:rPr kumimoji="0" lang="zh-CN" altLang="en-US"/>
              <a:t>单击此处编辑母版标题样式</a:t>
            </a:r>
            <a:endParaRPr kumimoji="0" lang="en-US"/>
          </a:p>
        </p:txBody>
      </p:sp>
      <p:sp>
        <p:nvSpPr>
          <p:cNvPr id="3" name="副标题 2"/>
          <p:cNvSpPr>
            <a:spLocks noGrp="1"/>
          </p:cNvSpPr>
          <p:nvPr>
            <p:ph type="subTitle" idx="1"/>
          </p:nvPr>
        </p:nvSpPr>
        <p:spPr>
          <a:xfrm>
            <a:off x="1829276" y="3857628"/>
            <a:ext cx="8536623" cy="1753200"/>
          </a:xfrm>
        </p:spPr>
        <p:txBody>
          <a:bodyPr/>
          <a:lstStyle>
            <a:lvl1pPr marL="0" indent="0" algn="ctr">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a:t>单击此处编辑母版副标题样式</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718055" y="274641"/>
            <a:ext cx="1867361" cy="5851525"/>
          </a:xfrm>
        </p:spPr>
        <p:txBody>
          <a:bodyPr vert="eaVert"/>
          <a:lstStyle>
            <a:lvl1pPr>
              <a:defRPr lang="zh-CN" altLang="en-US" dirty="0">
                <a:ln w="15875" cmpd="sng">
                  <a:solidFill>
                    <a:srgbClr val="FFFFFF"/>
                  </a:solidFill>
                  <a:prstDash val="solid"/>
                </a:ln>
                <a:solidFill>
                  <a:srgbClr val="FFFFFF"/>
                </a:solidFill>
                <a:effectLst>
                  <a:outerShdw blurRad="31750" dir="3600000" algn="tl" rotWithShape="0">
                    <a:srgbClr val="000000">
                      <a:alpha val="60000"/>
                    </a:srgbClr>
                  </a:outerShdw>
                </a:effectLst>
              </a:defRPr>
            </a:lvl1p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609759" y="274641"/>
            <a:ext cx="9108297" cy="5851525"/>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3">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638" y="3854150"/>
            <a:ext cx="10365899" cy="1860850"/>
          </a:xfrm>
        </p:spPr>
        <p:txBody>
          <a:bodyPr anchor="t"/>
          <a:lstStyle>
            <a:lvl1pPr algn="l">
              <a:defRPr sz="4400" b="1" cap="all"/>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914638" y="2356428"/>
            <a:ext cx="10365899" cy="1501200"/>
          </a:xfrm>
        </p:spPr>
        <p:txBody>
          <a:bodyPr anchor="b"/>
          <a:lstStyle>
            <a:lvl1pPr marL="0" indent="0" algn="l">
              <a:buNone/>
              <a:defRPr sz="2000">
                <a:solidFill>
                  <a:schemeClr val="tx2"/>
                </a:solidFill>
              </a:defRPr>
            </a:lvl1pPr>
            <a:lvl2pPr marL="457200" indent="0" algn="l">
              <a:buNone/>
              <a:defRPr sz="1800">
                <a:solidFill>
                  <a:schemeClr val="tx2"/>
                </a:solidFill>
              </a:defRPr>
            </a:lvl2pPr>
            <a:lvl3pPr marL="914400" indent="0" algn="l">
              <a:buNone/>
              <a:defRPr sz="1600">
                <a:solidFill>
                  <a:schemeClr val="tx2"/>
                </a:solidFill>
              </a:defRPr>
            </a:lvl3pPr>
            <a:lvl4pPr marL="1371600" indent="0" algn="l">
              <a:buNone/>
              <a:defRPr sz="1400">
                <a:solidFill>
                  <a:schemeClr val="tx2"/>
                </a:solidFill>
              </a:defRPr>
            </a:lvl4pPr>
            <a:lvl5pPr marL="1828800" indent="0" algn="l">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7" name="日期占位符 6"/>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B926298-8A57-44CF-95B1-21076B7DF7BD}" type="slidenum">
              <a:rPr lang="zh-CN" altLang="en-US" smtClean="0"/>
              <a:t>‹#›</a:t>
            </a:fld>
            <a:endParaRPr lang="zh-CN" altLang="en-US"/>
          </a:p>
        </p:txBody>
      </p:sp>
      <p:sp>
        <p:nvSpPr>
          <p:cNvPr id="2" name="标题 1"/>
          <p:cNvSpPr>
            <a:spLocks noGrp="1"/>
          </p:cNvSpPr>
          <p:nvPr>
            <p:ph type="title"/>
          </p:nvPr>
        </p:nvSpPr>
        <p:spPr/>
        <p:txBody>
          <a:bodyPr/>
          <a:lstStyle>
            <a:lvl1pPr>
              <a:defRPr/>
            </a:lvl1pPr>
          </a:lstStyle>
          <a:p>
            <a:r>
              <a:rPr kumimoji="0" lang="zh-CN" altLang="en-US"/>
              <a:t>单击此处编辑母版标题样式</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日期占位符 2"/>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B926298-8A57-44CF-95B1-21076B7DF7BD}" type="slidenum">
              <a:rPr lang="zh-CN" altLang="en-US" smtClean="0"/>
              <a:t>‹#›</a:t>
            </a:fld>
            <a:endParaRPr lang="zh-CN" altLang="en-US"/>
          </a:p>
        </p:txBody>
      </p:sp>
      <p:pic>
        <p:nvPicPr>
          <p:cNvPr id="5" name="Picture 4"/>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0" y="-11874"/>
            <a:ext cx="12189883" cy="6969265"/>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a:extLst>
              <a:ext uri="{FF2B5EF4-FFF2-40B4-BE49-F238E27FC236}">
                <a16:creationId xmlns:a16="http://schemas.microsoft.com/office/drawing/2014/main" id="{408DAB11-EA2E-8CA6-2229-2E37DA7CE2F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69995" y="44624"/>
            <a:ext cx="2198583" cy="7559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35124" y="381000"/>
            <a:ext cx="3556926" cy="1833554"/>
          </a:xfrm>
        </p:spPr>
        <p:txBody>
          <a:bodyPr anchor="ctr">
            <a:scene3d>
              <a:camera prst="orthographicFront"/>
              <a:lightRig rig="soft" dir="tl">
                <a:rot lat="0" lon="0" rev="0"/>
              </a:lightRig>
            </a:scene3d>
            <a:sp3d contourW="8890">
              <a:contourClr>
                <a:schemeClr val="accent3">
                  <a:shade val="55000"/>
                </a:schemeClr>
              </a:contourClr>
            </a:sp3d>
          </a:bodyPr>
          <a:lstStyle>
            <a:lvl1pPr algn="l">
              <a:defRPr sz="3200" b="1" kern="1200" cap="all" spc="50">
                <a:ln w="15875">
                  <a:noFill/>
                </a:ln>
                <a:solidFill>
                  <a:schemeClr val="tx2"/>
                </a:solidFill>
                <a:effectLst/>
                <a:latin typeface="+mj-lt"/>
                <a:ea typeface="+mj-ea"/>
                <a:cs typeface="+mj-cs"/>
              </a:defRPr>
            </a:lvl1pPr>
          </a:lstStyle>
          <a:p>
            <a:r>
              <a:rPr kumimoji="0" lang="zh-CN" altLang="en-US"/>
              <a:t>单击此处编辑母版标题样式</a:t>
            </a:r>
            <a:endParaRPr kumimoji="0" lang="en-US"/>
          </a:p>
        </p:txBody>
      </p:sp>
      <p:sp>
        <p:nvSpPr>
          <p:cNvPr id="3" name="内容占位符 2"/>
          <p:cNvSpPr>
            <a:spLocks noGrp="1"/>
          </p:cNvSpPr>
          <p:nvPr>
            <p:ph idx="1"/>
          </p:nvPr>
        </p:nvSpPr>
        <p:spPr>
          <a:xfrm>
            <a:off x="4471564" y="381000"/>
            <a:ext cx="7215479" cy="57451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文本占位符 3"/>
          <p:cNvSpPr>
            <a:spLocks noGrp="1"/>
          </p:cNvSpPr>
          <p:nvPr>
            <p:ph type="body" sz="half" idx="2"/>
          </p:nvPr>
        </p:nvSpPr>
        <p:spPr>
          <a:xfrm>
            <a:off x="435124" y="2214554"/>
            <a:ext cx="3556926" cy="391218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grpSp>
        <p:nvGrpSpPr>
          <p:cNvPr id="8" name="组合 7"/>
          <p:cNvGrpSpPr/>
          <p:nvPr/>
        </p:nvGrpSpPr>
        <p:grpSpPr>
          <a:xfrm>
            <a:off x="2107847" y="553735"/>
            <a:ext cx="9801544" cy="4741531"/>
            <a:chOff x="428596" y="553734"/>
            <a:chExt cx="7349244" cy="4741531"/>
          </a:xfrm>
        </p:grpSpPr>
        <p:sp>
          <p:nvSpPr>
            <p:cNvPr id="16" name="矩形 15"/>
            <p:cNvSpPr/>
            <p:nvPr/>
          </p:nvSpPr>
          <p:spPr>
            <a:xfrm rot="21480000">
              <a:off x="428596" y="580356"/>
              <a:ext cx="7340359" cy="4714909"/>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eaLnBrk="1" latinLnBrk="0" hangingPunct="1"/>
              <a:endParaRPr kumimoji="0" lang="zh-CN" altLang="en-US"/>
            </a:p>
          </p:txBody>
        </p:sp>
        <p:sp>
          <p:nvSpPr>
            <p:cNvPr id="17" name="矩形 16"/>
            <p:cNvSpPr/>
            <p:nvPr/>
          </p:nvSpPr>
          <p:spPr>
            <a:xfrm rot="21540000">
              <a:off x="437473" y="571479"/>
              <a:ext cx="7340359" cy="4714909"/>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eaLnBrk="1" latinLnBrk="0" hangingPunct="1"/>
              <a:endParaRPr kumimoji="0" lang="zh-CN" altLang="en-US"/>
            </a:p>
          </p:txBody>
        </p:sp>
        <p:sp>
          <p:nvSpPr>
            <p:cNvPr id="18" name="矩形 17"/>
            <p:cNvSpPr/>
            <p:nvPr/>
          </p:nvSpPr>
          <p:spPr>
            <a:xfrm>
              <a:off x="437481" y="553734"/>
              <a:ext cx="7340359" cy="4714909"/>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eaLnBrk="1" latinLnBrk="0" hangingPunct="1"/>
              <a:endParaRPr kumimoji="0" lang="zh-CN" altLang="en-US"/>
            </a:p>
          </p:txBody>
        </p:sp>
      </p:grpSp>
      <p:sp>
        <p:nvSpPr>
          <p:cNvPr id="3" name="图片占位符 2"/>
          <p:cNvSpPr>
            <a:spLocks noGrp="1"/>
          </p:cNvSpPr>
          <p:nvPr>
            <p:ph type="pic" idx="1"/>
          </p:nvPr>
        </p:nvSpPr>
        <p:spPr>
          <a:xfrm>
            <a:off x="2203123" y="612777"/>
            <a:ext cx="9622823" cy="4602175"/>
          </a:xfrm>
          <a:solidFill>
            <a:schemeClr val="bg2">
              <a:tint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a:t>单击图标添加图片</a:t>
            </a:r>
            <a:endParaRPr kumimoji="0" lang="en-US"/>
          </a:p>
        </p:txBody>
      </p:sp>
      <p:sp useBgFill="1">
        <p:nvSpPr>
          <p:cNvPr id="2" name="标题 1"/>
          <p:cNvSpPr>
            <a:spLocks noGrp="1"/>
          </p:cNvSpPr>
          <p:nvPr>
            <p:ph type="title"/>
          </p:nvPr>
        </p:nvSpPr>
        <p:spPr>
          <a:xfrm>
            <a:off x="0" y="595295"/>
            <a:ext cx="1810191" cy="5691227"/>
          </a:xfrm>
          <a:noFill/>
        </p:spPr>
        <p:txBody>
          <a:bodyPr vert="eaVert" anchor="ctr">
            <a:noAutofit/>
          </a:bodyPr>
          <a:lstStyle>
            <a:lvl1pPr algn="l">
              <a:defRPr lang="zh-CN" altLang="en-US" sz="3200" dirty="0">
                <a:ln w="15875" cmpd="sng">
                  <a:solidFill>
                    <a:srgbClr val="FFFFFF"/>
                  </a:solidFill>
                  <a:prstDash val="solid"/>
                </a:ln>
                <a:solidFill>
                  <a:srgbClr val="FFFFFF"/>
                </a:solidFill>
                <a:effectLst>
                  <a:outerShdw blurRad="31750" dir="3600000" algn="tl" rotWithShape="0">
                    <a:srgbClr val="000000">
                      <a:alpha val="60000"/>
                    </a:srgbClr>
                  </a:outerShdw>
                </a:effectLst>
                <a:latin typeface="+mj-lt"/>
              </a:defRPr>
            </a:lvl1pPr>
          </a:lstStyle>
          <a:p>
            <a:r>
              <a:rPr kumimoji="0" lang="zh-CN" altLang="en-US"/>
              <a:t>单击此处编辑母版标题样式</a:t>
            </a:r>
            <a:endParaRPr kumimoji="0" lang="en-US"/>
          </a:p>
        </p:txBody>
      </p:sp>
      <p:sp>
        <p:nvSpPr>
          <p:cNvPr id="4" name="文本占位符 3"/>
          <p:cNvSpPr>
            <a:spLocks noGrp="1"/>
          </p:cNvSpPr>
          <p:nvPr>
            <p:ph type="body" sz="half" idx="2"/>
          </p:nvPr>
        </p:nvSpPr>
        <p:spPr>
          <a:xfrm>
            <a:off x="2286568" y="5481658"/>
            <a:ext cx="9622823" cy="804862"/>
          </a:xfrm>
        </p:spPr>
        <p:txBody>
          <a:bodyPr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rtlCol="0" anchor="ctr">
            <a:noAutofit/>
            <a:scene3d>
              <a:camera prst="orthographicFront"/>
              <a:lightRig rig="soft" dir="tl">
                <a:rot lat="0" lon="0" rev="0"/>
              </a:lightRig>
            </a:scene3d>
            <a:sp3d contourW="8890">
              <a:contourClr>
                <a:schemeClr val="accent3">
                  <a:shade val="55000"/>
                </a:schemeClr>
              </a:contourClr>
            </a:sp3d>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759" y="1600200"/>
            <a:ext cx="10975658" cy="472440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1840" y="6483998"/>
            <a:ext cx="2845541"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3"/>
          </p:nvPr>
        </p:nvSpPr>
        <p:spPr>
          <a:xfrm>
            <a:off x="4166685" y="6483998"/>
            <a:ext cx="3861805"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325953" y="6483998"/>
            <a:ext cx="2845541"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fld id="{CB926298-8A57-44CF-95B1-21076B7DF7B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xStyles>
    <p:titleStyle>
      <a:lvl1pPr algn="ctr" rtl="0" eaLnBrk="1" latinLnBrk="0" hangingPunct="1">
        <a:spcBef>
          <a:spcPct val="0"/>
        </a:spcBef>
        <a:buNone/>
        <a:defRPr kumimoji="0" sz="4000" b="1" kern="1200" cap="all" spc="50" dirty="0">
          <a:ln w="15875" cmpd="sng">
            <a:solidFill>
              <a:srgbClr val="FFFFFF"/>
            </a:solidFill>
            <a:prstDash val="solid"/>
          </a:ln>
          <a:solidFill>
            <a:srgbClr val="FFFFFF"/>
          </a:solidFill>
          <a:effectLst>
            <a:outerShdw blurRad="31750" dir="3600000" algn="tl" rotWithShape="0">
              <a:srgbClr val="000000">
                <a:alpha val="6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90000"/>
        <a:buFont typeface="Cambria" panose="02040503050406030204"/>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100000"/>
        <a:buFont typeface="Cambria" panose="02040503050406030204"/>
        <a:buChar char="–"/>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2"/>
        <a:buChar char="Ï"/>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90000"/>
        <a:buFont typeface="Calibri" panose="020F0502020204030204"/>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100000"/>
        <a:buFont typeface="Cambria" panose="02040503050406030204"/>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tags" Target="../tags/tag21.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tags" Target="../tags/tag20.xml"/><Relationship Id="rId2" Type="http://schemas.openxmlformats.org/officeDocument/2006/relationships/tags" Target="../tags/tag10.xml"/><Relationship Id="rId16" Type="http://schemas.openxmlformats.org/officeDocument/2006/relationships/image" Target="../media/image6.png"/><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notesSlide" Target="../notesSlides/notesSlide10.xml"/><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23.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24.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25.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26.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2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28.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29.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30.xml"/><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31.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32.xml"/><Relationship Id="rId5" Type="http://schemas.openxmlformats.org/officeDocument/2006/relationships/image" Target="../media/image17.jpe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3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3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36.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37.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ags" Target="../tags/tag3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ags" Target="../tags/tag3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4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41.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ags" Target="../tags/tag42.xml"/><Relationship Id="rId4" Type="http://schemas.openxmlformats.org/officeDocument/2006/relationships/image" Target="../media/image20.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ags" Target="../tags/tag43.xml"/><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ags" Target="../tags/tag44.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tags" Target="../tags/tag45.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ags" Target="../tags/tag46.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tags" Target="../tags/tag4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tags" Target="../tags/tag4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ags" Target="../tags/tag49.xml"/><Relationship Id="rId4" Type="http://schemas.openxmlformats.org/officeDocument/2006/relationships/image" Target="../media/image23.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tags" Target="../tags/tag5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644962" y="3035063"/>
            <a:ext cx="6914674" cy="1015663"/>
          </a:xfrm>
          <a:prstGeom prst="rect">
            <a:avLst/>
          </a:prstGeom>
          <a:solidFill>
            <a:srgbClr val="C00000"/>
          </a:solidFill>
          <a:ln w="152400">
            <a:solidFill>
              <a:srgbClr val="C00000"/>
            </a:solidFill>
          </a:ln>
          <a:effectLst>
            <a:outerShdw blurRad="215900" dist="50800" dir="5400000" algn="ctr" rotWithShape="0">
              <a:srgbClr val="000000">
                <a:alpha val="80000"/>
              </a:srgbClr>
            </a:outerShdw>
          </a:effectLst>
          <a:scene3d>
            <a:camera prst="orthographicFront"/>
            <a:lightRig rig="threePt" dir="t"/>
          </a:scene3d>
          <a:sp3d>
            <a:bevelT w="190500" h="38100"/>
          </a:sp3d>
        </p:spPr>
        <p:txBody>
          <a:bodyPr wrap="square" rtlCol="0">
            <a:spAutoFit/>
          </a:bodyPr>
          <a:lstStyle/>
          <a:p>
            <a:pPr algn="ctr"/>
            <a:r>
              <a:rPr lang="zh-CN" altLang="en-US" sz="6000" dirty="0">
                <a:solidFill>
                  <a:schemeClr val="bg1"/>
                </a:solidFill>
                <a:latin typeface="微软雅黑" panose="020B0503020204020204" pitchFamily="34" charset="-122"/>
                <a:ea typeface="微软雅黑" panose="020B0503020204020204" pitchFamily="34" charset="-122"/>
              </a:rPr>
              <a:t>大  宣  讲</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8" name="文本框 6"/>
          <p:cNvSpPr txBox="1"/>
          <p:nvPr/>
        </p:nvSpPr>
        <p:spPr>
          <a:xfrm>
            <a:off x="1330452" y="1652609"/>
            <a:ext cx="9501319" cy="1200329"/>
          </a:xfrm>
          <a:prstGeom prst="rect">
            <a:avLst/>
          </a:prstGeom>
          <a:noFill/>
          <a:scene3d>
            <a:camera prst="orthographicFront"/>
            <a:lightRig rig="threePt" dir="t"/>
          </a:scene3d>
          <a:sp3d>
            <a:bevelT w="190500"/>
          </a:sp3d>
        </p:spPr>
        <p:txBody>
          <a:bodyPr wrap="none" rtlCol="0">
            <a:spAutoFit/>
          </a:bodyPr>
          <a:lstStyle/>
          <a:p>
            <a:pPr algn="ctr"/>
            <a:r>
              <a:rPr lang="zh-CN" altLang="en-US" sz="7200" b="1" dirty="0">
                <a:solidFill>
                  <a:srgbClr val="C00000"/>
                </a:solidFill>
                <a:latin typeface="微软雅黑" panose="020B0503020204020204" pitchFamily="34" charset="-122"/>
                <a:ea typeface="微软雅黑" panose="020B0503020204020204" pitchFamily="34" charset="-122"/>
              </a:rPr>
              <a:t>茅 台 学 院 安 全 生 产</a:t>
            </a:r>
          </a:p>
        </p:txBody>
      </p:sp>
      <p:sp>
        <p:nvSpPr>
          <p:cNvPr id="2" name="椭圆 1"/>
          <p:cNvSpPr/>
          <p:nvPr/>
        </p:nvSpPr>
        <p:spPr>
          <a:xfrm>
            <a:off x="1201044" y="0"/>
            <a:ext cx="1008112" cy="90872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 name="椭圆 2"/>
          <p:cNvSpPr/>
          <p:nvPr/>
        </p:nvSpPr>
        <p:spPr>
          <a:xfrm>
            <a:off x="8650887" y="1484784"/>
            <a:ext cx="327020" cy="36004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5" name="椭圆 4"/>
          <p:cNvSpPr/>
          <p:nvPr/>
        </p:nvSpPr>
        <p:spPr>
          <a:xfrm>
            <a:off x="4441403" y="5589240"/>
            <a:ext cx="432048" cy="432048"/>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6" name="椭圆 5"/>
          <p:cNvSpPr/>
          <p:nvPr/>
        </p:nvSpPr>
        <p:spPr>
          <a:xfrm>
            <a:off x="2209156" y="454360"/>
            <a:ext cx="454360" cy="45436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48" y="5085184"/>
            <a:ext cx="12319799" cy="1921698"/>
          </a:xfrm>
          <a:prstGeom prst="rect">
            <a:avLst/>
          </a:prstGeom>
        </p:spPr>
      </p:pic>
      <p:sp>
        <p:nvSpPr>
          <p:cNvPr id="10" name="矩形 9"/>
          <p:cNvSpPr/>
          <p:nvPr/>
        </p:nvSpPr>
        <p:spPr>
          <a:xfrm>
            <a:off x="3253494" y="4342901"/>
            <a:ext cx="5688185" cy="1135054"/>
          </a:xfrm>
          <a:prstGeom prst="rect">
            <a:avLst/>
          </a:prstGeom>
        </p:spPr>
        <p:txBody>
          <a:bodyPr wrap="square">
            <a:spAutoFit/>
          </a:bodyPr>
          <a:lstStyle/>
          <a:p>
            <a:pPr algn="ctr">
              <a:lnSpc>
                <a:spcPct val="150000"/>
              </a:lnSpc>
            </a:pP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主讲人：李  增  驰  </a:t>
            </a:r>
            <a:endParaRPr lang="en-US" altLang="zh-CN" sz="2400" dirty="0">
              <a:solidFill>
                <a:schemeClr val="accent2">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时间：</a:t>
            </a:r>
            <a:r>
              <a:rPr lang="en-US" altLang="zh-CN" sz="2400" dirty="0">
                <a:solidFill>
                  <a:schemeClr val="accent2">
                    <a:lumMod val="50000"/>
                  </a:schemeClr>
                </a:solidFill>
                <a:latin typeface="微软雅黑" panose="020B0503020204020204" pitchFamily="34" charset="-122"/>
                <a:ea typeface="微软雅黑" panose="020B0503020204020204" pitchFamily="34" charset="-122"/>
              </a:rPr>
              <a:t>2022</a:t>
            </a: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年</a:t>
            </a:r>
            <a:r>
              <a:rPr lang="en-US" altLang="zh-CN" sz="2400" dirty="0">
                <a:solidFill>
                  <a:schemeClr val="accent2">
                    <a:lumMod val="50000"/>
                  </a:schemeClr>
                </a:solidFill>
                <a:latin typeface="微软雅黑" panose="020B0503020204020204" pitchFamily="34" charset="-122"/>
                <a:ea typeface="微软雅黑" panose="020B0503020204020204" pitchFamily="34" charset="-122"/>
              </a:rPr>
              <a:t>7</a:t>
            </a: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月</a:t>
            </a:r>
            <a:r>
              <a:rPr lang="en-US" altLang="zh-CN" sz="2400" dirty="0">
                <a:solidFill>
                  <a:schemeClr val="accent2">
                    <a:lumMod val="50000"/>
                  </a:schemeClr>
                </a:solidFill>
                <a:latin typeface="微软雅黑" panose="020B0503020204020204" pitchFamily="34" charset="-122"/>
                <a:ea typeface="微软雅黑" panose="020B0503020204020204" pitchFamily="34" charset="-122"/>
              </a:rPr>
              <a:t>15</a:t>
            </a: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日</a:t>
            </a:r>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375" autoRev="1" fill="hold">
                                          <p:stCondLst>
                                            <p:cond delay="0"/>
                                          </p:stCondLst>
                                        </p:cTn>
                                        <p:tgtEl>
                                          <p:spTgt spid="7"/>
                                        </p:tgtEl>
                                        <p:attrNameLst>
                                          <p:attrName>ppt_w</p:attrName>
                                        </p:attrNameLst>
                                      </p:cBhvr>
                                    </p:anim>
                                    <p:anim by="(#ppt_w*0.50)" calcmode="lin" valueType="num">
                                      <p:cBhvr>
                                        <p:cTn id="8" dur="375" decel="50000" autoRev="1" fill="hold">
                                          <p:stCondLst>
                                            <p:cond delay="0"/>
                                          </p:stCondLst>
                                        </p:cTn>
                                        <p:tgtEl>
                                          <p:spTgt spid="7"/>
                                        </p:tgtEl>
                                        <p:attrNameLst>
                                          <p:attrName>ppt_x</p:attrName>
                                        </p:attrNameLst>
                                      </p:cBhvr>
                                    </p:anim>
                                    <p:anim from="(-#ppt_h/2)" to="(#ppt_y)" calcmode="lin" valueType="num">
                                      <p:cBhvr>
                                        <p:cTn id="9" dur="750" fill="hold">
                                          <p:stCondLst>
                                            <p:cond delay="0"/>
                                          </p:stCondLst>
                                        </p:cTn>
                                        <p:tgtEl>
                                          <p:spTgt spid="7"/>
                                        </p:tgtEl>
                                        <p:attrNameLst>
                                          <p:attrName>ppt_y</p:attrName>
                                        </p:attrNameLst>
                                      </p:cBhvr>
                                    </p:anim>
                                    <p:animRot by="21600000">
                                      <p:cBhvr>
                                        <p:cTn id="10" dur="750" fill="hold">
                                          <p:stCondLst>
                                            <p:cond delay="0"/>
                                          </p:stCondLst>
                                        </p:cTn>
                                        <p:tgtEl>
                                          <p:spTgt spid="7"/>
                                        </p:tgtEl>
                                        <p:attrNameLst>
                                          <p:attrName>r</p:attrName>
                                        </p:attrNameLst>
                                      </p:cBhvr>
                                    </p:animRot>
                                  </p:childTnLst>
                                </p:cTn>
                              </p:par>
                              <p:par>
                                <p:cTn id="11" presetID="31" presetClass="entr" presetSubtype="0" fill="hold" grpId="0" nodeType="withEffect">
                                  <p:stCondLst>
                                    <p:cond delay="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90"/>
                                          </p:val>
                                        </p:tav>
                                        <p:tav tm="100000">
                                          <p:val>
                                            <p:fltVal val="0"/>
                                          </p:val>
                                        </p:tav>
                                      </p:tavLst>
                                    </p:anim>
                                    <p:animEffect transition="in" filter="fade">
                                      <p:cBhvr>
                                        <p:cTn id="16" dur="1000"/>
                                        <p:tgtEl>
                                          <p:spTgt spid="8"/>
                                        </p:tgtEl>
                                      </p:cBhvr>
                                    </p:animEffect>
                                  </p:childTnLst>
                                </p:cTn>
                              </p:par>
                            </p:childTnLst>
                          </p:cTn>
                        </p:par>
                        <p:par>
                          <p:cTn id="17" fill="hold">
                            <p:stCondLst>
                              <p:cond delay="15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by="(-#ppt_w*2)" calcmode="lin" valueType="num">
                                      <p:cBhvr rctx="PPT">
                                        <p:cTn id="20" dur="375" autoRev="1" fill="hold">
                                          <p:stCondLst>
                                            <p:cond delay="0"/>
                                          </p:stCondLst>
                                        </p:cTn>
                                        <p:tgtEl>
                                          <p:spTgt spid="10"/>
                                        </p:tgtEl>
                                        <p:attrNameLst>
                                          <p:attrName>ppt_w</p:attrName>
                                        </p:attrNameLst>
                                      </p:cBhvr>
                                    </p:anim>
                                    <p:anim by="(#ppt_w*0.50)" calcmode="lin" valueType="num">
                                      <p:cBhvr>
                                        <p:cTn id="21" dur="375" decel="50000" autoRev="1" fill="hold">
                                          <p:stCondLst>
                                            <p:cond delay="0"/>
                                          </p:stCondLst>
                                        </p:cTn>
                                        <p:tgtEl>
                                          <p:spTgt spid="10"/>
                                        </p:tgtEl>
                                        <p:attrNameLst>
                                          <p:attrName>ppt_x</p:attrName>
                                        </p:attrNameLst>
                                      </p:cBhvr>
                                    </p:anim>
                                    <p:anim from="(-#ppt_h/2)" to="(#ppt_y)" calcmode="lin" valueType="num">
                                      <p:cBhvr>
                                        <p:cTn id="22" dur="750" fill="hold">
                                          <p:stCondLst>
                                            <p:cond delay="0"/>
                                          </p:stCondLst>
                                        </p:cTn>
                                        <p:tgtEl>
                                          <p:spTgt spid="10"/>
                                        </p:tgtEl>
                                        <p:attrNameLst>
                                          <p:attrName>ppt_y</p:attrName>
                                        </p:attrNameLst>
                                      </p:cBhvr>
                                    </p:anim>
                                    <p:animRot by="21600000">
                                      <p:cBhvr>
                                        <p:cTn id="23" dur="750"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581" y="4122922"/>
            <a:ext cx="5176404" cy="2827113"/>
          </a:xfrm>
          <a:prstGeom prst="rect">
            <a:avLst/>
          </a:prstGeom>
        </p:spPr>
      </p:pic>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cxnSp>
        <p:nvCxnSpPr>
          <p:cNvPr id="32" name="MH_Other_1"/>
          <p:cNvCxnSpPr/>
          <p:nvPr>
            <p:custDataLst>
              <p:tags r:id="rId2"/>
            </p:custDataLst>
          </p:nvPr>
        </p:nvCxnSpPr>
        <p:spPr>
          <a:xfrm flipH="1">
            <a:off x="5916319" y="1317299"/>
            <a:ext cx="0" cy="4800000"/>
          </a:xfrm>
          <a:prstGeom prst="line">
            <a:avLst/>
          </a:prstGeom>
          <a:ln w="12700">
            <a:solidFill>
              <a:srgbClr val="C0C0C0"/>
            </a:solidFill>
            <a:prstDash val="sysDash"/>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5316788" y="1462751"/>
            <a:ext cx="1189387" cy="1189387"/>
            <a:chOff x="3820856" y="1419622"/>
            <a:chExt cx="648000" cy="648000"/>
          </a:xfrm>
        </p:grpSpPr>
        <p:sp>
          <p:nvSpPr>
            <p:cNvPr id="34" name="MH_Other_3"/>
            <p:cNvSpPr/>
            <p:nvPr>
              <p:custDataLst>
                <p:tags r:id="rId12"/>
              </p:custDataLst>
            </p:nvPr>
          </p:nvSpPr>
          <p:spPr>
            <a:xfrm>
              <a:off x="3820856" y="1419622"/>
              <a:ext cx="648000" cy="648000"/>
            </a:xfrm>
            <a:prstGeom prst="ellipse">
              <a:avLst/>
            </a:pr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5" name="MH_Other_4"/>
            <p:cNvSpPr/>
            <p:nvPr>
              <p:custDataLst>
                <p:tags r:id="rId13"/>
              </p:custDataLst>
            </p:nvPr>
          </p:nvSpPr>
          <p:spPr>
            <a:xfrm>
              <a:off x="3946582" y="1544085"/>
              <a:ext cx="398769" cy="398769"/>
            </a:xfrm>
            <a:prstGeom prst="ellipse">
              <a:avLst/>
            </a:prstGeom>
            <a:solidFill>
              <a:srgbClr val="C00000"/>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r>
                <a:rPr lang="zh-CN" altLang="en-US" sz="1600" dirty="0">
                  <a:solidFill>
                    <a:srgbClr val="F0F8FB"/>
                  </a:solidFill>
                  <a:latin typeface="微软雅黑" panose="020B0503020204020204" pitchFamily="34" charset="-122"/>
                  <a:ea typeface="微软雅黑" panose="020B0503020204020204" pitchFamily="34" charset="-122"/>
                </a:rPr>
                <a:t>原因</a:t>
              </a:r>
              <a:r>
                <a:rPr lang="en-US" altLang="zh-CN" sz="1600" dirty="0">
                  <a:solidFill>
                    <a:srgbClr val="F0F8FB"/>
                  </a:solidFill>
                  <a:latin typeface="微软雅黑" panose="020B0503020204020204" pitchFamily="34" charset="-122"/>
                  <a:ea typeface="微软雅黑" panose="020B0503020204020204" pitchFamily="34" charset="-122"/>
                </a:rPr>
                <a:t>1</a:t>
              </a:r>
            </a:p>
          </p:txBody>
        </p:sp>
      </p:grpSp>
      <p:sp>
        <p:nvSpPr>
          <p:cNvPr id="42" name="MH_Text_1"/>
          <p:cNvSpPr txBox="1">
            <a:spLocks noChangeArrowheads="1"/>
          </p:cNvSpPr>
          <p:nvPr>
            <p:custDataLst>
              <p:tags r:id="rId3"/>
            </p:custDataLst>
          </p:nvPr>
        </p:nvSpPr>
        <p:spPr bwMode="auto">
          <a:xfrm>
            <a:off x="6673651" y="1741785"/>
            <a:ext cx="4060695" cy="63075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对员工进行安全教育是国家法律法规的要求</a:t>
            </a:r>
            <a:endParaRPr lang="en-US" altLang="zh-CN"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45" name="MH_Other_2"/>
          <p:cNvSpPr/>
          <p:nvPr>
            <p:custDataLst>
              <p:tags r:id="rId4"/>
            </p:custDataLst>
          </p:nvPr>
        </p:nvSpPr>
        <p:spPr>
          <a:xfrm>
            <a:off x="2034045" y="2400820"/>
            <a:ext cx="2640001" cy="26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46" name="MH_Title_1"/>
          <p:cNvSpPr/>
          <p:nvPr>
            <p:custDataLst>
              <p:tags r:id="rId5"/>
            </p:custDataLst>
          </p:nvPr>
        </p:nvSpPr>
        <p:spPr>
          <a:xfrm>
            <a:off x="2297628" y="2661517"/>
            <a:ext cx="2104952" cy="2103051"/>
          </a:xfrm>
          <a:prstGeom prst="ellipse">
            <a:avLst/>
          </a:prstGeom>
          <a:solidFill>
            <a:srgbClr val="C00000"/>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3200" dirty="0">
                <a:solidFill>
                  <a:prstClr val="white"/>
                </a:solidFill>
                <a:latin typeface="微软雅黑" panose="020B0503020204020204" pitchFamily="34" charset="-122"/>
                <a:ea typeface="微软雅黑" panose="020B0503020204020204" pitchFamily="34" charset="-122"/>
              </a:rPr>
              <a:t>安全</a:t>
            </a:r>
            <a:endParaRPr lang="en-US" altLang="zh-CN" sz="3200" dirty="0">
              <a:solidFill>
                <a:prstClr val="white"/>
              </a:solidFill>
              <a:latin typeface="微软雅黑" panose="020B0503020204020204" pitchFamily="34" charset="-122"/>
              <a:ea typeface="微软雅黑" panose="020B0503020204020204" pitchFamily="34" charset="-122"/>
            </a:endParaRPr>
          </a:p>
          <a:p>
            <a:pPr algn="ctr"/>
            <a:r>
              <a:rPr lang="zh-CN" altLang="en-US" sz="3200" dirty="0">
                <a:solidFill>
                  <a:prstClr val="white"/>
                </a:solidFill>
                <a:latin typeface="微软雅黑" panose="020B0503020204020204" pitchFamily="34" charset="-122"/>
                <a:ea typeface="微软雅黑" panose="020B0503020204020204" pitchFamily="34" charset="-122"/>
              </a:rPr>
              <a:t>培训   </a:t>
            </a:r>
            <a:endParaRPr lang="en-US" altLang="zh-CN" sz="3200" dirty="0">
              <a:solidFill>
                <a:prstClr val="white"/>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5316788" y="3093949"/>
            <a:ext cx="1189387" cy="1189387"/>
            <a:chOff x="3820856" y="1419622"/>
            <a:chExt cx="648000" cy="648000"/>
          </a:xfrm>
        </p:grpSpPr>
        <p:sp>
          <p:nvSpPr>
            <p:cNvPr id="48" name="MH_Other_3"/>
            <p:cNvSpPr/>
            <p:nvPr>
              <p:custDataLst>
                <p:tags r:id="rId10"/>
              </p:custDataLst>
            </p:nvPr>
          </p:nvSpPr>
          <p:spPr>
            <a:xfrm>
              <a:off x="3820856" y="1419622"/>
              <a:ext cx="648000" cy="648000"/>
            </a:xfrm>
            <a:prstGeom prst="ellipse">
              <a:avLst/>
            </a:pr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52" name="MH_Other_4"/>
            <p:cNvSpPr/>
            <p:nvPr>
              <p:custDataLst>
                <p:tags r:id="rId11"/>
              </p:custDataLst>
            </p:nvPr>
          </p:nvSpPr>
          <p:spPr>
            <a:xfrm>
              <a:off x="3946582" y="1544085"/>
              <a:ext cx="398769" cy="398769"/>
            </a:xfrm>
            <a:prstGeom prst="ellipse">
              <a:avLst/>
            </a:prstGeom>
            <a:solidFill>
              <a:srgbClr val="C00000"/>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r>
                <a:rPr lang="zh-CN" altLang="en-US" sz="1600" dirty="0">
                  <a:solidFill>
                    <a:srgbClr val="F0F8FB"/>
                  </a:solidFill>
                  <a:latin typeface="微软雅黑" panose="020B0503020204020204" pitchFamily="34" charset="-122"/>
                  <a:ea typeface="微软雅黑" panose="020B0503020204020204" pitchFamily="34" charset="-122"/>
                </a:rPr>
                <a:t>原因</a:t>
              </a:r>
              <a:r>
                <a:rPr lang="en-US" altLang="zh-CN" sz="1600" dirty="0">
                  <a:solidFill>
                    <a:srgbClr val="F0F8FB"/>
                  </a:solidFill>
                  <a:latin typeface="微软雅黑" panose="020B0503020204020204" pitchFamily="34" charset="-122"/>
                  <a:ea typeface="微软雅黑" panose="020B0503020204020204" pitchFamily="34" charset="-122"/>
                </a:rPr>
                <a:t>2</a:t>
              </a:r>
            </a:p>
          </p:txBody>
        </p:sp>
      </p:grpSp>
      <p:grpSp>
        <p:nvGrpSpPr>
          <p:cNvPr id="53" name="组合 52"/>
          <p:cNvGrpSpPr/>
          <p:nvPr/>
        </p:nvGrpSpPr>
        <p:grpSpPr>
          <a:xfrm>
            <a:off x="5316788" y="4725146"/>
            <a:ext cx="1189387" cy="1189387"/>
            <a:chOff x="3820856" y="1419622"/>
            <a:chExt cx="648000" cy="648000"/>
          </a:xfrm>
        </p:grpSpPr>
        <p:sp>
          <p:nvSpPr>
            <p:cNvPr id="54" name="MH_Other_3"/>
            <p:cNvSpPr/>
            <p:nvPr>
              <p:custDataLst>
                <p:tags r:id="rId8"/>
              </p:custDataLst>
            </p:nvPr>
          </p:nvSpPr>
          <p:spPr>
            <a:xfrm>
              <a:off x="3820856" y="1419622"/>
              <a:ext cx="648000" cy="648000"/>
            </a:xfrm>
            <a:prstGeom prst="ellipse">
              <a:avLst/>
            </a:pr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55" name="MH_Other_4"/>
            <p:cNvSpPr/>
            <p:nvPr>
              <p:custDataLst>
                <p:tags r:id="rId9"/>
              </p:custDataLst>
            </p:nvPr>
          </p:nvSpPr>
          <p:spPr>
            <a:xfrm>
              <a:off x="3946582" y="1544085"/>
              <a:ext cx="398769" cy="398769"/>
            </a:xfrm>
            <a:prstGeom prst="ellipse">
              <a:avLst/>
            </a:prstGeom>
            <a:solidFill>
              <a:srgbClr val="C00000"/>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r>
                <a:rPr lang="zh-CN" altLang="en-US" sz="1600" dirty="0">
                  <a:solidFill>
                    <a:srgbClr val="F0F8FB"/>
                  </a:solidFill>
                  <a:latin typeface="微软雅黑" panose="020B0503020204020204" pitchFamily="34" charset="-122"/>
                  <a:ea typeface="微软雅黑" panose="020B0503020204020204" pitchFamily="34" charset="-122"/>
                </a:rPr>
                <a:t>原因</a:t>
              </a:r>
              <a:r>
                <a:rPr lang="en-US" altLang="zh-CN" sz="1600" dirty="0">
                  <a:solidFill>
                    <a:srgbClr val="F0F8FB"/>
                  </a:solidFill>
                  <a:latin typeface="微软雅黑" panose="020B0503020204020204" pitchFamily="34" charset="-122"/>
                  <a:ea typeface="微软雅黑" panose="020B0503020204020204" pitchFamily="34" charset="-122"/>
                </a:rPr>
                <a:t>3</a:t>
              </a:r>
            </a:p>
          </p:txBody>
        </p:sp>
      </p:grpSp>
      <p:sp>
        <p:nvSpPr>
          <p:cNvPr id="56" name="MH_Text_1"/>
          <p:cNvSpPr txBox="1">
            <a:spLocks noChangeArrowheads="1"/>
          </p:cNvSpPr>
          <p:nvPr>
            <p:custDataLst>
              <p:tags r:id="rId6"/>
            </p:custDataLst>
          </p:nvPr>
        </p:nvSpPr>
        <p:spPr bwMode="auto">
          <a:xfrm>
            <a:off x="6673651" y="3322396"/>
            <a:ext cx="4060695" cy="63075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对员工进行安全教育是企业生存发展的需求</a:t>
            </a:r>
            <a:endParaRPr lang="en-US" altLang="zh-CN"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57" name="MH_Text_1"/>
          <p:cNvSpPr txBox="1">
            <a:spLocks noChangeArrowheads="1"/>
          </p:cNvSpPr>
          <p:nvPr>
            <p:custDataLst>
              <p:tags r:id="rId7"/>
            </p:custDataLst>
          </p:nvPr>
        </p:nvSpPr>
        <p:spPr bwMode="auto">
          <a:xfrm>
            <a:off x="6673651" y="5004458"/>
            <a:ext cx="4060695" cy="63075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对员工进行安全教育是员工自我保护的需要</a:t>
            </a:r>
            <a:endParaRPr lang="en-US" altLang="zh-CN"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30000">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14:bounceEnd="30000">
                                          <p:cBhvr additive="base">
                                            <p:cTn id="7" dur="750" fill="hold"/>
                                            <p:tgtEl>
                                              <p:spTgt spid="45"/>
                                            </p:tgtEl>
                                            <p:attrNameLst>
                                              <p:attrName>ppt_x</p:attrName>
                                            </p:attrNameLst>
                                          </p:cBhvr>
                                          <p:tavLst>
                                            <p:tav tm="0">
                                              <p:val>
                                                <p:strVal val="1+#ppt_w/2"/>
                                              </p:val>
                                            </p:tav>
                                            <p:tav tm="100000">
                                              <p:val>
                                                <p:strVal val="#ppt_x"/>
                                              </p:val>
                                            </p:tav>
                                          </p:tavLst>
                                        </p:anim>
                                        <p:anim calcmode="lin" valueType="num" p14:bounceEnd="30000">
                                          <p:cBhvr additive="base">
                                            <p:cTn id="8" dur="75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30000">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14:bounceEnd="30000">
                                          <p:cBhvr additive="base">
                                            <p:cTn id="11" dur="1000" fill="hold"/>
                                            <p:tgtEl>
                                              <p:spTgt spid="46"/>
                                            </p:tgtEl>
                                            <p:attrNameLst>
                                              <p:attrName>ppt_x</p:attrName>
                                            </p:attrNameLst>
                                          </p:cBhvr>
                                          <p:tavLst>
                                            <p:tav tm="0">
                                              <p:val>
                                                <p:strVal val="1+#ppt_w/2"/>
                                              </p:val>
                                            </p:tav>
                                            <p:tav tm="100000">
                                              <p:val>
                                                <p:strVal val="#ppt_x"/>
                                              </p:val>
                                            </p:tav>
                                          </p:tavLst>
                                        </p:anim>
                                        <p:anim calcmode="lin" valueType="num" p14:bounceEnd="30000">
                                          <p:cBhvr additive="base">
                                            <p:cTn id="12" dur="1000" fill="hold"/>
                                            <p:tgtEl>
                                              <p:spTgt spid="46"/>
                                            </p:tgtEl>
                                            <p:attrNameLst>
                                              <p:attrName>ppt_y</p:attrName>
                                            </p:attrNameLst>
                                          </p:cBhvr>
                                          <p:tavLst>
                                            <p:tav tm="0">
                                              <p:val>
                                                <p:strVal val="#ppt_y"/>
                                              </p:val>
                                            </p:tav>
                                            <p:tav tm="100000">
                                              <p:val>
                                                <p:strVal val="#ppt_y"/>
                                              </p:val>
                                            </p:tav>
                                          </p:tavLst>
                                        </p:anim>
                                      </p:childTnLst>
                                    </p:cTn>
                                  </p:par>
                                  <p:par>
                                    <p:cTn id="13" presetID="8" presetClass="emph" presetSubtype="0" repeatCount="2000" fill="hold" grpId="1" nodeType="withEffect">
                                      <p:stCondLst>
                                        <p:cond delay="0"/>
                                      </p:stCondLst>
                                      <p:childTnLst>
                                        <p:animRot by="21600000">
                                          <p:cBhvr>
                                            <p:cTn id="14" dur="2000" fill="hold"/>
                                            <p:tgtEl>
                                              <p:spTgt spid="46"/>
                                            </p:tgtEl>
                                            <p:attrNameLst>
                                              <p:attrName>r</p:attrName>
                                            </p:attrNameLst>
                                          </p:cBhvr>
                                        </p:animRot>
                                      </p:childTnLst>
                                    </p:cTn>
                                  </p:par>
                                  <p:par>
                                    <p:cTn id="15" presetID="16" presetClass="entr" presetSubtype="21" fill="hold" nodeType="withEffect">
                                      <p:stCondLst>
                                        <p:cond delay="1000"/>
                                      </p:stCondLst>
                                      <p:childTnLst>
                                        <p:set>
                                          <p:cBhvr>
                                            <p:cTn id="16" dur="1" fill="hold">
                                              <p:stCondLst>
                                                <p:cond delay="0"/>
                                              </p:stCondLst>
                                            </p:cTn>
                                            <p:tgtEl>
                                              <p:spTgt spid="32"/>
                                            </p:tgtEl>
                                            <p:attrNameLst>
                                              <p:attrName>style.visibility</p:attrName>
                                            </p:attrNameLst>
                                          </p:cBhvr>
                                          <p:to>
                                            <p:strVal val="visible"/>
                                          </p:to>
                                        </p:set>
                                        <p:animEffect transition="in" filter="barn(inVertical)">
                                          <p:cBhvr>
                                            <p:cTn id="17" dur="1000"/>
                                            <p:tgtEl>
                                              <p:spTgt spid="32"/>
                                            </p:tgtEl>
                                          </p:cBhvr>
                                        </p:animEffect>
                                      </p:childTnLst>
                                    </p:cTn>
                                  </p:par>
                                  <p:par>
                                    <p:cTn id="18" presetID="10" presetClass="entr" presetSubtype="0" fill="hold" nodeType="withEffect">
                                      <p:stCondLst>
                                        <p:cond delay="100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childTnLst>
                                    </p:cTn>
                                  </p:par>
                                  <p:par>
                                    <p:cTn id="21" presetID="42" presetClass="path" presetSubtype="0" accel="50000" decel="50000" autoRev="1" fill="hold" nodeType="withEffect">
                                      <p:stCondLst>
                                        <p:cond delay="0"/>
                                      </p:stCondLst>
                                      <p:childTnLst>
                                        <p:animMotion origin="layout" path="M 1.38889E-6 1.72733E-7 L -0.2132 0.23103 " pathEditMode="relative" rAng="0" ptsTypes="AA">
                                          <p:cBhvr>
                                            <p:cTn id="22" dur="1000" fill="hold"/>
                                            <p:tgtEl>
                                              <p:spTgt spid="33"/>
                                            </p:tgtEl>
                                            <p:attrNameLst>
                                              <p:attrName>ppt_x</p:attrName>
                                              <p:attrName>ppt_y</p:attrName>
                                            </p:attrNameLst>
                                          </p:cBhvr>
                                          <p:rCtr x="-10660" y="11536"/>
                                        </p:animMotion>
                                      </p:childTnLst>
                                    </p:cTn>
                                  </p:par>
                                  <p:par>
                                    <p:cTn id="23" presetID="6" presetClass="emph" presetSubtype="0" autoRev="1" fill="hold" nodeType="withEffect">
                                      <p:stCondLst>
                                        <p:cond delay="2000"/>
                                      </p:stCondLst>
                                      <p:childTnLst>
                                        <p:animScale>
                                          <p:cBhvr>
                                            <p:cTn id="24" dur="500" fill="hold"/>
                                            <p:tgtEl>
                                              <p:spTgt spid="33"/>
                                            </p:tgtEl>
                                          </p:cBhvr>
                                          <p:by x="120000" y="120000"/>
                                        </p:animScale>
                                      </p:childTnLst>
                                    </p:cTn>
                                  </p:par>
                                  <p:par>
                                    <p:cTn id="25" presetID="41" presetClass="entr" presetSubtype="0" fill="hold" grpId="0" nodeType="withEffect">
                                      <p:stCondLst>
                                        <p:cond delay="2000"/>
                                      </p:stCondLst>
                                      <p:iterate type="lt">
                                        <p:tmPct val="10000"/>
                                      </p:iterate>
                                      <p:childTnLst>
                                        <p:set>
                                          <p:cBhvr>
                                            <p:cTn id="26" dur="1" fill="hold">
                                              <p:stCondLst>
                                                <p:cond delay="0"/>
                                              </p:stCondLst>
                                            </p:cTn>
                                            <p:tgtEl>
                                              <p:spTgt spid="42"/>
                                            </p:tgtEl>
                                            <p:attrNameLst>
                                              <p:attrName>style.visibility</p:attrName>
                                            </p:attrNameLst>
                                          </p:cBhvr>
                                          <p:to>
                                            <p:strVal val="visible"/>
                                          </p:to>
                                        </p:set>
                                        <p:anim calcmode="lin" valueType="num">
                                          <p:cBhvr>
                                            <p:cTn id="27" dur="25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28" dur="250" fill="hold"/>
                                            <p:tgtEl>
                                              <p:spTgt spid="42"/>
                                            </p:tgtEl>
                                            <p:attrNameLst>
                                              <p:attrName>ppt_y</p:attrName>
                                            </p:attrNameLst>
                                          </p:cBhvr>
                                          <p:tavLst>
                                            <p:tav tm="0">
                                              <p:val>
                                                <p:strVal val="#ppt_y"/>
                                              </p:val>
                                            </p:tav>
                                            <p:tav tm="100000">
                                              <p:val>
                                                <p:strVal val="#ppt_y"/>
                                              </p:val>
                                            </p:tav>
                                          </p:tavLst>
                                        </p:anim>
                                        <p:anim calcmode="lin" valueType="num">
                                          <p:cBhvr>
                                            <p:cTn id="29" dur="25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0" dur="25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250" tmFilter="0,0; .5, 1; 1, 1"/>
                                            <p:tgtEl>
                                              <p:spTgt spid="42"/>
                                            </p:tgtEl>
                                          </p:cBhvr>
                                        </p:animEffect>
                                      </p:childTnLst>
                                    </p:cTn>
                                  </p:par>
                                  <p:par>
                                    <p:cTn id="32" presetID="10" presetClass="entr" presetSubtype="0" fill="hold" nodeType="withEffect">
                                      <p:stCondLst>
                                        <p:cond delay="200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childTnLst>
                                    </p:cTn>
                                  </p:par>
                                  <p:par>
                                    <p:cTn id="35" presetID="42" presetClass="path" presetSubtype="0" accel="50000" decel="50000" autoRev="1" fill="hold" nodeType="withEffect">
                                      <p:stCondLst>
                                        <p:cond delay="2000"/>
                                      </p:stCondLst>
                                      <p:childTnLst>
                                        <p:animMotion origin="layout" path="M 1.38889E-6 1.72733E-7 L -0.2132 0.23103 " pathEditMode="relative" rAng="0" ptsTypes="AA">
                                          <p:cBhvr>
                                            <p:cTn id="36" dur="1000" fill="hold"/>
                                            <p:tgtEl>
                                              <p:spTgt spid="47"/>
                                            </p:tgtEl>
                                            <p:attrNameLst>
                                              <p:attrName>ppt_x</p:attrName>
                                              <p:attrName>ppt_y</p:attrName>
                                            </p:attrNameLst>
                                          </p:cBhvr>
                                          <p:rCtr x="-10660" y="11536"/>
                                        </p:animMotion>
                                      </p:childTnLst>
                                    </p:cTn>
                                  </p:par>
                                  <p:par>
                                    <p:cTn id="37" presetID="6" presetClass="emph" presetSubtype="0" autoRev="1" fill="hold" nodeType="withEffect">
                                      <p:stCondLst>
                                        <p:cond delay="2000"/>
                                      </p:stCondLst>
                                      <p:childTnLst>
                                        <p:animScale>
                                          <p:cBhvr>
                                            <p:cTn id="38" dur="500" fill="hold"/>
                                            <p:tgtEl>
                                              <p:spTgt spid="47"/>
                                            </p:tgtEl>
                                          </p:cBhvr>
                                          <p:by x="120000" y="120000"/>
                                        </p:animScale>
                                      </p:childTnLst>
                                    </p:cTn>
                                  </p:par>
                                  <p:par>
                                    <p:cTn id="39" presetID="10" presetClass="entr" presetSubtype="0" fill="hold" nodeType="withEffect">
                                      <p:stCondLst>
                                        <p:cond delay="200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childTnLst>
                                    </p:cTn>
                                  </p:par>
                                  <p:par>
                                    <p:cTn id="42" presetID="42" presetClass="path" presetSubtype="0" accel="50000" decel="50000" autoRev="1" fill="hold" nodeType="withEffect">
                                      <p:stCondLst>
                                        <p:cond delay="2000"/>
                                      </p:stCondLst>
                                      <p:childTnLst>
                                        <p:animMotion origin="layout" path="M 1.38889E-6 1.72733E-7 L -0.2132 0.23103 " pathEditMode="relative" rAng="0" ptsTypes="AA">
                                          <p:cBhvr>
                                            <p:cTn id="43" dur="1000" fill="hold"/>
                                            <p:tgtEl>
                                              <p:spTgt spid="53"/>
                                            </p:tgtEl>
                                            <p:attrNameLst>
                                              <p:attrName>ppt_x</p:attrName>
                                              <p:attrName>ppt_y</p:attrName>
                                            </p:attrNameLst>
                                          </p:cBhvr>
                                          <p:rCtr x="-10660" y="11536"/>
                                        </p:animMotion>
                                      </p:childTnLst>
                                    </p:cTn>
                                  </p:par>
                                  <p:par>
                                    <p:cTn id="44" presetID="6" presetClass="emph" presetSubtype="0" autoRev="1" fill="hold" nodeType="withEffect">
                                      <p:stCondLst>
                                        <p:cond delay="2000"/>
                                      </p:stCondLst>
                                      <p:childTnLst>
                                        <p:animScale>
                                          <p:cBhvr>
                                            <p:cTn id="45" dur="500" fill="hold"/>
                                            <p:tgtEl>
                                              <p:spTgt spid="53"/>
                                            </p:tgtEl>
                                          </p:cBhvr>
                                          <p:by x="120000" y="120000"/>
                                        </p:animScale>
                                      </p:childTnLst>
                                    </p:cTn>
                                  </p:par>
                                  <p:par>
                                    <p:cTn id="46" presetID="41" presetClass="entr" presetSubtype="0" fill="hold" grpId="0" nodeType="withEffect">
                                      <p:stCondLst>
                                        <p:cond delay="2000"/>
                                      </p:stCondLst>
                                      <p:iterate type="lt">
                                        <p:tmPct val="10000"/>
                                      </p:iterate>
                                      <p:childTnLst>
                                        <p:set>
                                          <p:cBhvr>
                                            <p:cTn id="47" dur="1" fill="hold">
                                              <p:stCondLst>
                                                <p:cond delay="0"/>
                                              </p:stCondLst>
                                            </p:cTn>
                                            <p:tgtEl>
                                              <p:spTgt spid="56"/>
                                            </p:tgtEl>
                                            <p:attrNameLst>
                                              <p:attrName>style.visibility</p:attrName>
                                            </p:attrNameLst>
                                          </p:cBhvr>
                                          <p:to>
                                            <p:strVal val="visible"/>
                                          </p:to>
                                        </p:set>
                                        <p:anim calcmode="lin" valueType="num">
                                          <p:cBhvr>
                                            <p:cTn id="48" dur="25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56"/>
                                            </p:tgtEl>
                                            <p:attrNameLst>
                                              <p:attrName>ppt_y</p:attrName>
                                            </p:attrNameLst>
                                          </p:cBhvr>
                                          <p:tavLst>
                                            <p:tav tm="0">
                                              <p:val>
                                                <p:strVal val="#ppt_y"/>
                                              </p:val>
                                            </p:tav>
                                            <p:tav tm="100000">
                                              <p:val>
                                                <p:strVal val="#ppt_y"/>
                                              </p:val>
                                            </p:tav>
                                          </p:tavLst>
                                        </p:anim>
                                        <p:anim calcmode="lin" valueType="num">
                                          <p:cBhvr>
                                            <p:cTn id="50" dur="25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56"/>
                                            </p:tgtEl>
                                          </p:cBhvr>
                                        </p:animEffect>
                                      </p:childTnLst>
                                    </p:cTn>
                                  </p:par>
                                  <p:par>
                                    <p:cTn id="53" presetID="41" presetClass="entr" presetSubtype="0" fill="hold" grpId="0" nodeType="withEffect">
                                      <p:stCondLst>
                                        <p:cond delay="2000"/>
                                      </p:stCondLst>
                                      <p:iterate type="lt">
                                        <p:tmPct val="10000"/>
                                      </p:iterate>
                                      <p:childTnLst>
                                        <p:set>
                                          <p:cBhvr>
                                            <p:cTn id="54" dur="1" fill="hold">
                                              <p:stCondLst>
                                                <p:cond delay="0"/>
                                              </p:stCondLst>
                                            </p:cTn>
                                            <p:tgtEl>
                                              <p:spTgt spid="57"/>
                                            </p:tgtEl>
                                            <p:attrNameLst>
                                              <p:attrName>style.visibility</p:attrName>
                                            </p:attrNameLst>
                                          </p:cBhvr>
                                          <p:to>
                                            <p:strVal val="visible"/>
                                          </p:to>
                                        </p:set>
                                        <p:anim calcmode="lin" valueType="num">
                                          <p:cBhvr>
                                            <p:cTn id="55" dur="25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56" dur="250" fill="hold"/>
                                            <p:tgtEl>
                                              <p:spTgt spid="57"/>
                                            </p:tgtEl>
                                            <p:attrNameLst>
                                              <p:attrName>ppt_y</p:attrName>
                                            </p:attrNameLst>
                                          </p:cBhvr>
                                          <p:tavLst>
                                            <p:tav tm="0">
                                              <p:val>
                                                <p:strVal val="#ppt_y"/>
                                              </p:val>
                                            </p:tav>
                                            <p:tav tm="100000">
                                              <p:val>
                                                <p:strVal val="#ppt_y"/>
                                              </p:val>
                                            </p:tav>
                                          </p:tavLst>
                                        </p:anim>
                                        <p:anim calcmode="lin" valueType="num">
                                          <p:cBhvr>
                                            <p:cTn id="57" dur="25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58" dur="25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250" tmFilter="0,0; .5, 1; 1, 1"/>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5" grpId="0" animBg="1"/>
          <p:bldP spid="46" grpId="0" animBg="1"/>
          <p:bldP spid="46" grpId="1" animBg="1"/>
          <p:bldP spid="56"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750" fill="hold"/>
                                            <p:tgtEl>
                                              <p:spTgt spid="45"/>
                                            </p:tgtEl>
                                            <p:attrNameLst>
                                              <p:attrName>ppt_x</p:attrName>
                                            </p:attrNameLst>
                                          </p:cBhvr>
                                          <p:tavLst>
                                            <p:tav tm="0">
                                              <p:val>
                                                <p:strVal val="1+#ppt_w/2"/>
                                              </p:val>
                                            </p:tav>
                                            <p:tav tm="100000">
                                              <p:val>
                                                <p:strVal val="#ppt_x"/>
                                              </p:val>
                                            </p:tav>
                                          </p:tavLst>
                                        </p:anim>
                                        <p:anim calcmode="lin" valueType="num">
                                          <p:cBhvr additive="base">
                                            <p:cTn id="8" dur="75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1+#ppt_w/2"/>
                                              </p:val>
                                            </p:tav>
                                            <p:tav tm="100000">
                                              <p:val>
                                                <p:strVal val="#ppt_x"/>
                                              </p:val>
                                            </p:tav>
                                          </p:tavLst>
                                        </p:anim>
                                        <p:anim calcmode="lin" valueType="num">
                                          <p:cBhvr additive="base">
                                            <p:cTn id="12" dur="1000" fill="hold"/>
                                            <p:tgtEl>
                                              <p:spTgt spid="46"/>
                                            </p:tgtEl>
                                            <p:attrNameLst>
                                              <p:attrName>ppt_y</p:attrName>
                                            </p:attrNameLst>
                                          </p:cBhvr>
                                          <p:tavLst>
                                            <p:tav tm="0">
                                              <p:val>
                                                <p:strVal val="#ppt_y"/>
                                              </p:val>
                                            </p:tav>
                                            <p:tav tm="100000">
                                              <p:val>
                                                <p:strVal val="#ppt_y"/>
                                              </p:val>
                                            </p:tav>
                                          </p:tavLst>
                                        </p:anim>
                                      </p:childTnLst>
                                    </p:cTn>
                                  </p:par>
                                  <p:par>
                                    <p:cTn id="13" presetID="8" presetClass="emph" presetSubtype="0" repeatCount="2000" fill="hold" grpId="1" nodeType="withEffect">
                                      <p:stCondLst>
                                        <p:cond delay="0"/>
                                      </p:stCondLst>
                                      <p:childTnLst>
                                        <p:animRot by="21600000">
                                          <p:cBhvr>
                                            <p:cTn id="14" dur="2000" fill="hold"/>
                                            <p:tgtEl>
                                              <p:spTgt spid="46"/>
                                            </p:tgtEl>
                                            <p:attrNameLst>
                                              <p:attrName>r</p:attrName>
                                            </p:attrNameLst>
                                          </p:cBhvr>
                                        </p:animRot>
                                      </p:childTnLst>
                                    </p:cTn>
                                  </p:par>
                                  <p:par>
                                    <p:cTn id="15" presetID="16" presetClass="entr" presetSubtype="21" fill="hold" nodeType="withEffect">
                                      <p:stCondLst>
                                        <p:cond delay="1000"/>
                                      </p:stCondLst>
                                      <p:childTnLst>
                                        <p:set>
                                          <p:cBhvr>
                                            <p:cTn id="16" dur="1" fill="hold">
                                              <p:stCondLst>
                                                <p:cond delay="0"/>
                                              </p:stCondLst>
                                            </p:cTn>
                                            <p:tgtEl>
                                              <p:spTgt spid="32"/>
                                            </p:tgtEl>
                                            <p:attrNameLst>
                                              <p:attrName>style.visibility</p:attrName>
                                            </p:attrNameLst>
                                          </p:cBhvr>
                                          <p:to>
                                            <p:strVal val="visible"/>
                                          </p:to>
                                        </p:set>
                                        <p:animEffect transition="in" filter="barn(inVertical)">
                                          <p:cBhvr>
                                            <p:cTn id="17" dur="1000"/>
                                            <p:tgtEl>
                                              <p:spTgt spid="32"/>
                                            </p:tgtEl>
                                          </p:cBhvr>
                                        </p:animEffect>
                                      </p:childTnLst>
                                    </p:cTn>
                                  </p:par>
                                  <p:par>
                                    <p:cTn id="18" presetID="10" presetClass="entr" presetSubtype="0" fill="hold" nodeType="withEffect">
                                      <p:stCondLst>
                                        <p:cond delay="100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childTnLst>
                                    </p:cTn>
                                  </p:par>
                                  <p:par>
                                    <p:cTn id="21" presetID="42" presetClass="path" presetSubtype="0" accel="50000" decel="50000" autoRev="1" fill="hold" nodeType="withEffect">
                                      <p:stCondLst>
                                        <p:cond delay="0"/>
                                      </p:stCondLst>
                                      <p:childTnLst>
                                        <p:animMotion origin="layout" path="M 1.38889E-6 1.72733E-7 L -0.2132 0.23103 " pathEditMode="relative" rAng="0" ptsTypes="AA">
                                          <p:cBhvr>
                                            <p:cTn id="22" dur="1000" fill="hold"/>
                                            <p:tgtEl>
                                              <p:spTgt spid="33"/>
                                            </p:tgtEl>
                                            <p:attrNameLst>
                                              <p:attrName>ppt_x</p:attrName>
                                              <p:attrName>ppt_y</p:attrName>
                                            </p:attrNameLst>
                                          </p:cBhvr>
                                          <p:rCtr x="-10660" y="11536"/>
                                        </p:animMotion>
                                      </p:childTnLst>
                                    </p:cTn>
                                  </p:par>
                                  <p:par>
                                    <p:cTn id="23" presetID="6" presetClass="emph" presetSubtype="0" autoRev="1" fill="hold" nodeType="withEffect">
                                      <p:stCondLst>
                                        <p:cond delay="2000"/>
                                      </p:stCondLst>
                                      <p:childTnLst>
                                        <p:animScale>
                                          <p:cBhvr>
                                            <p:cTn id="24" dur="500" fill="hold"/>
                                            <p:tgtEl>
                                              <p:spTgt spid="33"/>
                                            </p:tgtEl>
                                          </p:cBhvr>
                                          <p:by x="120000" y="120000"/>
                                        </p:animScale>
                                      </p:childTnLst>
                                    </p:cTn>
                                  </p:par>
                                  <p:par>
                                    <p:cTn id="25" presetID="41" presetClass="entr" presetSubtype="0" fill="hold" grpId="0" nodeType="withEffect">
                                      <p:stCondLst>
                                        <p:cond delay="2000"/>
                                      </p:stCondLst>
                                      <p:iterate type="lt">
                                        <p:tmPct val="10000"/>
                                      </p:iterate>
                                      <p:childTnLst>
                                        <p:set>
                                          <p:cBhvr>
                                            <p:cTn id="26" dur="1" fill="hold">
                                              <p:stCondLst>
                                                <p:cond delay="0"/>
                                              </p:stCondLst>
                                            </p:cTn>
                                            <p:tgtEl>
                                              <p:spTgt spid="42"/>
                                            </p:tgtEl>
                                            <p:attrNameLst>
                                              <p:attrName>style.visibility</p:attrName>
                                            </p:attrNameLst>
                                          </p:cBhvr>
                                          <p:to>
                                            <p:strVal val="visible"/>
                                          </p:to>
                                        </p:set>
                                        <p:anim calcmode="lin" valueType="num">
                                          <p:cBhvr>
                                            <p:cTn id="27" dur="25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28" dur="250" fill="hold"/>
                                            <p:tgtEl>
                                              <p:spTgt spid="42"/>
                                            </p:tgtEl>
                                            <p:attrNameLst>
                                              <p:attrName>ppt_y</p:attrName>
                                            </p:attrNameLst>
                                          </p:cBhvr>
                                          <p:tavLst>
                                            <p:tav tm="0">
                                              <p:val>
                                                <p:strVal val="#ppt_y"/>
                                              </p:val>
                                            </p:tav>
                                            <p:tav tm="100000">
                                              <p:val>
                                                <p:strVal val="#ppt_y"/>
                                              </p:val>
                                            </p:tav>
                                          </p:tavLst>
                                        </p:anim>
                                        <p:anim calcmode="lin" valueType="num">
                                          <p:cBhvr>
                                            <p:cTn id="29" dur="25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0" dur="25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250" tmFilter="0,0; .5, 1; 1, 1"/>
                                            <p:tgtEl>
                                              <p:spTgt spid="42"/>
                                            </p:tgtEl>
                                          </p:cBhvr>
                                        </p:animEffect>
                                      </p:childTnLst>
                                    </p:cTn>
                                  </p:par>
                                  <p:par>
                                    <p:cTn id="32" presetID="10" presetClass="entr" presetSubtype="0" fill="hold" nodeType="withEffect">
                                      <p:stCondLst>
                                        <p:cond delay="200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childTnLst>
                                    </p:cTn>
                                  </p:par>
                                  <p:par>
                                    <p:cTn id="35" presetID="42" presetClass="path" presetSubtype="0" accel="50000" decel="50000" autoRev="1" fill="hold" nodeType="withEffect">
                                      <p:stCondLst>
                                        <p:cond delay="2000"/>
                                      </p:stCondLst>
                                      <p:childTnLst>
                                        <p:animMotion origin="layout" path="M 1.38889E-6 1.72733E-7 L -0.2132 0.23103 " pathEditMode="relative" rAng="0" ptsTypes="AA">
                                          <p:cBhvr>
                                            <p:cTn id="36" dur="1000" fill="hold"/>
                                            <p:tgtEl>
                                              <p:spTgt spid="47"/>
                                            </p:tgtEl>
                                            <p:attrNameLst>
                                              <p:attrName>ppt_x</p:attrName>
                                              <p:attrName>ppt_y</p:attrName>
                                            </p:attrNameLst>
                                          </p:cBhvr>
                                          <p:rCtr x="-10660" y="11536"/>
                                        </p:animMotion>
                                      </p:childTnLst>
                                    </p:cTn>
                                  </p:par>
                                  <p:par>
                                    <p:cTn id="37" presetID="6" presetClass="emph" presetSubtype="0" autoRev="1" fill="hold" nodeType="withEffect">
                                      <p:stCondLst>
                                        <p:cond delay="2000"/>
                                      </p:stCondLst>
                                      <p:childTnLst>
                                        <p:animScale>
                                          <p:cBhvr>
                                            <p:cTn id="38" dur="500" fill="hold"/>
                                            <p:tgtEl>
                                              <p:spTgt spid="47"/>
                                            </p:tgtEl>
                                          </p:cBhvr>
                                          <p:by x="120000" y="120000"/>
                                        </p:animScale>
                                      </p:childTnLst>
                                    </p:cTn>
                                  </p:par>
                                  <p:par>
                                    <p:cTn id="39" presetID="10" presetClass="entr" presetSubtype="0" fill="hold" nodeType="withEffect">
                                      <p:stCondLst>
                                        <p:cond delay="200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childTnLst>
                                    </p:cTn>
                                  </p:par>
                                  <p:par>
                                    <p:cTn id="42" presetID="42" presetClass="path" presetSubtype="0" accel="50000" decel="50000" autoRev="1" fill="hold" nodeType="withEffect">
                                      <p:stCondLst>
                                        <p:cond delay="2000"/>
                                      </p:stCondLst>
                                      <p:childTnLst>
                                        <p:animMotion origin="layout" path="M 1.38889E-6 1.72733E-7 L -0.2132 0.23103 " pathEditMode="relative" rAng="0" ptsTypes="AA">
                                          <p:cBhvr>
                                            <p:cTn id="43" dur="1000" fill="hold"/>
                                            <p:tgtEl>
                                              <p:spTgt spid="53"/>
                                            </p:tgtEl>
                                            <p:attrNameLst>
                                              <p:attrName>ppt_x</p:attrName>
                                              <p:attrName>ppt_y</p:attrName>
                                            </p:attrNameLst>
                                          </p:cBhvr>
                                          <p:rCtr x="-10660" y="11536"/>
                                        </p:animMotion>
                                      </p:childTnLst>
                                    </p:cTn>
                                  </p:par>
                                  <p:par>
                                    <p:cTn id="44" presetID="6" presetClass="emph" presetSubtype="0" autoRev="1" fill="hold" nodeType="withEffect">
                                      <p:stCondLst>
                                        <p:cond delay="2000"/>
                                      </p:stCondLst>
                                      <p:childTnLst>
                                        <p:animScale>
                                          <p:cBhvr>
                                            <p:cTn id="45" dur="500" fill="hold"/>
                                            <p:tgtEl>
                                              <p:spTgt spid="53"/>
                                            </p:tgtEl>
                                          </p:cBhvr>
                                          <p:by x="120000" y="120000"/>
                                        </p:animScale>
                                      </p:childTnLst>
                                    </p:cTn>
                                  </p:par>
                                  <p:par>
                                    <p:cTn id="46" presetID="41" presetClass="entr" presetSubtype="0" fill="hold" grpId="0" nodeType="withEffect">
                                      <p:stCondLst>
                                        <p:cond delay="2000"/>
                                      </p:stCondLst>
                                      <p:iterate type="lt">
                                        <p:tmPct val="10000"/>
                                      </p:iterate>
                                      <p:childTnLst>
                                        <p:set>
                                          <p:cBhvr>
                                            <p:cTn id="47" dur="1" fill="hold">
                                              <p:stCondLst>
                                                <p:cond delay="0"/>
                                              </p:stCondLst>
                                            </p:cTn>
                                            <p:tgtEl>
                                              <p:spTgt spid="56"/>
                                            </p:tgtEl>
                                            <p:attrNameLst>
                                              <p:attrName>style.visibility</p:attrName>
                                            </p:attrNameLst>
                                          </p:cBhvr>
                                          <p:to>
                                            <p:strVal val="visible"/>
                                          </p:to>
                                        </p:set>
                                        <p:anim calcmode="lin" valueType="num">
                                          <p:cBhvr>
                                            <p:cTn id="48" dur="25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56"/>
                                            </p:tgtEl>
                                            <p:attrNameLst>
                                              <p:attrName>ppt_y</p:attrName>
                                            </p:attrNameLst>
                                          </p:cBhvr>
                                          <p:tavLst>
                                            <p:tav tm="0">
                                              <p:val>
                                                <p:strVal val="#ppt_y"/>
                                              </p:val>
                                            </p:tav>
                                            <p:tav tm="100000">
                                              <p:val>
                                                <p:strVal val="#ppt_y"/>
                                              </p:val>
                                            </p:tav>
                                          </p:tavLst>
                                        </p:anim>
                                        <p:anim calcmode="lin" valueType="num">
                                          <p:cBhvr>
                                            <p:cTn id="50" dur="25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56"/>
                                            </p:tgtEl>
                                          </p:cBhvr>
                                        </p:animEffect>
                                      </p:childTnLst>
                                    </p:cTn>
                                  </p:par>
                                  <p:par>
                                    <p:cTn id="53" presetID="41" presetClass="entr" presetSubtype="0" fill="hold" grpId="0" nodeType="withEffect">
                                      <p:stCondLst>
                                        <p:cond delay="2000"/>
                                      </p:stCondLst>
                                      <p:iterate type="lt">
                                        <p:tmPct val="10000"/>
                                      </p:iterate>
                                      <p:childTnLst>
                                        <p:set>
                                          <p:cBhvr>
                                            <p:cTn id="54" dur="1" fill="hold">
                                              <p:stCondLst>
                                                <p:cond delay="0"/>
                                              </p:stCondLst>
                                            </p:cTn>
                                            <p:tgtEl>
                                              <p:spTgt spid="57"/>
                                            </p:tgtEl>
                                            <p:attrNameLst>
                                              <p:attrName>style.visibility</p:attrName>
                                            </p:attrNameLst>
                                          </p:cBhvr>
                                          <p:to>
                                            <p:strVal val="visible"/>
                                          </p:to>
                                        </p:set>
                                        <p:anim calcmode="lin" valueType="num">
                                          <p:cBhvr>
                                            <p:cTn id="55" dur="25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56" dur="250" fill="hold"/>
                                            <p:tgtEl>
                                              <p:spTgt spid="57"/>
                                            </p:tgtEl>
                                            <p:attrNameLst>
                                              <p:attrName>ppt_y</p:attrName>
                                            </p:attrNameLst>
                                          </p:cBhvr>
                                          <p:tavLst>
                                            <p:tav tm="0">
                                              <p:val>
                                                <p:strVal val="#ppt_y"/>
                                              </p:val>
                                            </p:tav>
                                            <p:tav tm="100000">
                                              <p:val>
                                                <p:strVal val="#ppt_y"/>
                                              </p:val>
                                            </p:tav>
                                          </p:tavLst>
                                        </p:anim>
                                        <p:anim calcmode="lin" valueType="num">
                                          <p:cBhvr>
                                            <p:cTn id="57" dur="25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58" dur="25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250" tmFilter="0,0; .5, 1; 1, 1"/>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5" grpId="0" animBg="1"/>
          <p:bldP spid="46" grpId="0" animBg="1"/>
          <p:bldP spid="46" grpId="1" animBg="1"/>
          <p:bldP spid="56" grpId="0"/>
          <p:bldP spid="57"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2" y="3212976"/>
            <a:ext cx="3262432"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中华人民共和国劳动法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3"/>
            <a:ext cx="6408713" cy="1477328"/>
          </a:xfrm>
          <a:prstGeom prst="rect">
            <a:avLst/>
          </a:prstGeom>
          <a:noFill/>
        </p:spPr>
        <p:txBody>
          <a:bodyPr wrap="square" rtlCol="0">
            <a:spAutoFit/>
          </a:bodyPr>
          <a:lstStyle/>
          <a:p>
            <a:pPr>
              <a:lnSpc>
                <a:spcPts val="2700"/>
              </a:lnSpc>
            </a:pPr>
            <a:r>
              <a:rPr lang="en-US" altLang="zh-CN" spc="300" dirty="0">
                <a:latin typeface="微软雅黑" panose="020B0503020204020204" pitchFamily="34" charset="-122"/>
                <a:ea typeface="微软雅黑" panose="020B0503020204020204" pitchFamily="34" charset="-122"/>
              </a:rPr>
              <a:t>1995</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日施行，目的保障为了保护劳动者的合法权益，调整劳动关系，建立和维护适应社会主义市场经济的劳动制度，促进经济发展和社会进步，明确了从业人员享有的劳动权利和应履行的劳动义务</a:t>
            </a:r>
          </a:p>
        </p:txBody>
      </p:sp>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l="16681" r="19423"/>
          <a:stretch>
            <a:fillRect/>
          </a:stretch>
        </p:blipFill>
        <p:spPr>
          <a:xfrm>
            <a:off x="1794190" y="2708922"/>
            <a:ext cx="1975661" cy="3091999"/>
          </a:xfrm>
          <a:prstGeom prst="rect">
            <a:avLst/>
          </a:prstGeom>
        </p:spPr>
        <p:style>
          <a:lnRef idx="1">
            <a:schemeClr val="accent4"/>
          </a:lnRef>
          <a:fillRef idx="2">
            <a:schemeClr val="accent4"/>
          </a:fillRef>
          <a:effectRef idx="1">
            <a:schemeClr val="accent4"/>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2" y="3212976"/>
            <a:ext cx="3775393"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中华人民共和国安全生产法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2"/>
            <a:ext cx="6408713" cy="1477328"/>
          </a:xfrm>
          <a:prstGeom prst="rect">
            <a:avLst/>
          </a:prstGeom>
          <a:noFill/>
        </p:spPr>
        <p:txBody>
          <a:bodyPr wrap="square" rtlCol="0">
            <a:spAutoFit/>
          </a:bodyPr>
          <a:lstStyle/>
          <a:p>
            <a:pPr>
              <a:lnSpc>
                <a:spcPts val="2700"/>
              </a:lnSpc>
            </a:pPr>
            <a:r>
              <a:rPr lang="en-US" altLang="zh-CN" spc="300" dirty="0">
                <a:latin typeface="微软雅黑" panose="020B0503020204020204" pitchFamily="34" charset="-122"/>
                <a:ea typeface="微软雅黑" panose="020B0503020204020204" pitchFamily="34" charset="-122"/>
              </a:rPr>
              <a:t>2002</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11</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日施行，目的是为了加强安全生产监督管理，防止和减少生产安全事故，保障人民群众生命和财产安全，促进经济发展，明确了安全责任制并规定了从业人员的权利和义务。</a:t>
            </a:r>
          </a:p>
        </p:txBody>
      </p:sp>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l="15050" r="13701"/>
          <a:stretch>
            <a:fillRect/>
          </a:stretch>
        </p:blipFill>
        <p:spPr>
          <a:xfrm>
            <a:off x="1478281" y="2780930"/>
            <a:ext cx="2171035" cy="3047067"/>
          </a:xfrm>
          <a:prstGeom prst="rect">
            <a:avLst/>
          </a:prstGeom>
        </p:spPr>
        <p:style>
          <a:lnRef idx="1">
            <a:schemeClr val="accent4"/>
          </a:lnRef>
          <a:fillRef idx="2">
            <a:schemeClr val="accent4"/>
          </a:fillRef>
          <a:effectRef idx="1">
            <a:schemeClr val="accent4"/>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2" y="3212976"/>
            <a:ext cx="3262432"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中华人民共和国消防法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3"/>
            <a:ext cx="6408713" cy="1823576"/>
          </a:xfrm>
          <a:prstGeom prst="rect">
            <a:avLst/>
          </a:prstGeom>
          <a:noFill/>
        </p:spPr>
        <p:txBody>
          <a:bodyPr wrap="square" rtlCol="0">
            <a:spAutoFit/>
          </a:bodyPr>
          <a:lstStyle/>
          <a:p>
            <a:pPr>
              <a:lnSpc>
                <a:spcPts val="2700"/>
              </a:lnSpc>
            </a:pPr>
            <a:r>
              <a:rPr lang="en-US" altLang="zh-CN" spc="300" dirty="0">
                <a:latin typeface="微软雅黑" panose="020B0503020204020204" pitchFamily="34" charset="-122"/>
                <a:ea typeface="微软雅黑" panose="020B0503020204020204" pitchFamily="34" charset="-122"/>
              </a:rPr>
              <a:t>1998</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9</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日施行，目的为了预防火灾和减少火灾危害，保护公民人身、公共财产和公民财产的安全，维护公共安全，保障社会主义现代化建设的顺利进行，明确规定了任何单位、成年公民都有参加有组织的灭火工作的义务</a:t>
            </a: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9554" y="2815208"/>
            <a:ext cx="1948691" cy="2968508"/>
          </a:xfrm>
          <a:prstGeom prst="rect">
            <a:avLst/>
          </a:prstGeom>
        </p:spPr>
        <p:style>
          <a:lnRef idx="1">
            <a:schemeClr val="accent5"/>
          </a:lnRef>
          <a:fillRef idx="2">
            <a:schemeClr val="accent5"/>
          </a:fillRef>
          <a:effectRef idx="1">
            <a:schemeClr val="accent5"/>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2" y="3212976"/>
            <a:ext cx="3775393"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中华人民共和国安全生产法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2"/>
            <a:ext cx="6408713" cy="1477328"/>
          </a:xfrm>
          <a:prstGeom prst="rect">
            <a:avLst/>
          </a:prstGeom>
          <a:noFill/>
        </p:spPr>
        <p:txBody>
          <a:bodyPr wrap="square" rtlCol="0">
            <a:spAutoFit/>
          </a:bodyPr>
          <a:lstStyle/>
          <a:p>
            <a:pPr>
              <a:lnSpc>
                <a:spcPts val="2700"/>
              </a:lnSpc>
            </a:pPr>
            <a:r>
              <a:rPr lang="zh-CN" altLang="en-US" spc="300" dirty="0">
                <a:latin typeface="微软雅黑" panose="020B0503020204020204" pitchFamily="34" charset="-122"/>
                <a:ea typeface="微软雅黑" panose="020B0503020204020204" pitchFamily="34" charset="-122"/>
              </a:rPr>
              <a:t> </a:t>
            </a:r>
            <a:r>
              <a:rPr lang="en-US" altLang="zh-CN" spc="300" dirty="0">
                <a:latin typeface="微软雅黑" panose="020B0503020204020204" pitchFamily="34" charset="-122"/>
                <a:ea typeface="微软雅黑" panose="020B0503020204020204" pitchFamily="34" charset="-122"/>
              </a:rPr>
              <a:t>2002</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11</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日施行，目的是为了加强安全生产监督管理，防止和减少生产安全事故，保障人民群众生命和财产安全，促进经济发展，明确了安全责任制并规定了从业人员的权利和义务。</a:t>
            </a:r>
          </a:p>
        </p:txBody>
      </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l="15050" r="13701"/>
          <a:stretch>
            <a:fillRect/>
          </a:stretch>
        </p:blipFill>
        <p:spPr>
          <a:xfrm>
            <a:off x="1478281" y="2780930"/>
            <a:ext cx="2171035" cy="3047067"/>
          </a:xfrm>
          <a:prstGeom prst="rect">
            <a:avLst/>
          </a:prstGeom>
        </p:spPr>
        <p:style>
          <a:lnRef idx="1">
            <a:schemeClr val="accent4"/>
          </a:lnRef>
          <a:fillRef idx="2">
            <a:schemeClr val="accent4"/>
          </a:fillRef>
          <a:effectRef idx="1">
            <a:schemeClr val="accent4"/>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3" y="3212976"/>
            <a:ext cx="4031873"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中华人民共和国职业病防治法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2"/>
            <a:ext cx="6408713" cy="1131079"/>
          </a:xfrm>
          <a:prstGeom prst="rect">
            <a:avLst/>
          </a:prstGeom>
          <a:noFill/>
        </p:spPr>
        <p:txBody>
          <a:bodyPr wrap="square" rtlCol="0">
            <a:spAutoFit/>
          </a:bodyPr>
          <a:lstStyle/>
          <a:p>
            <a:pPr>
              <a:lnSpc>
                <a:spcPts val="2700"/>
              </a:lnSpc>
            </a:pPr>
            <a:r>
              <a:rPr lang="zh-CN" altLang="en-US" spc="300" dirty="0">
                <a:latin typeface="微软雅黑" panose="020B0503020204020204" pitchFamily="34" charset="-122"/>
                <a:ea typeface="微软雅黑" panose="020B0503020204020204" pitchFamily="34" charset="-122"/>
              </a:rPr>
              <a:t> </a:t>
            </a:r>
            <a:r>
              <a:rPr lang="en-US" altLang="zh-CN" spc="300" dirty="0">
                <a:latin typeface="微软雅黑" panose="020B0503020204020204" pitchFamily="34" charset="-122"/>
                <a:ea typeface="微软雅黑" panose="020B0503020204020204" pitchFamily="34" charset="-122"/>
              </a:rPr>
              <a:t>2002</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5</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日施行，目的为了预防、控制和消除职业病危害，防治职业病，保护劳动者健康及其相关权益。</a:t>
            </a: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35018" y="2743110"/>
            <a:ext cx="2134833" cy="3145320"/>
          </a:xfrm>
          <a:prstGeom prst="rect">
            <a:avLst/>
          </a:prstGeom>
        </p:spPr>
        <p:style>
          <a:lnRef idx="1">
            <a:schemeClr val="accent4"/>
          </a:lnRef>
          <a:fillRef idx="2">
            <a:schemeClr val="accent4"/>
          </a:fillRef>
          <a:effectRef idx="1">
            <a:schemeClr val="accent4"/>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001245" y="2276872"/>
            <a:ext cx="8077907" cy="2111642"/>
            <a:chOff x="2157098" y="2276872"/>
            <a:chExt cx="8077907"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04</a:t>
              </a:r>
              <a:endParaRPr lang="zh-CN" altLang="en-US" sz="6000" b="1" dirty="0">
                <a:solidFill>
                  <a:schemeClr val="bg1"/>
                </a:solidFill>
              </a:endParaRPr>
            </a:p>
          </p:txBody>
        </p:sp>
        <p:sp>
          <p:nvSpPr>
            <p:cNvPr id="34" name="矩形 33"/>
            <p:cNvSpPr/>
            <p:nvPr/>
          </p:nvSpPr>
          <p:spPr>
            <a:xfrm>
              <a:off x="4513410" y="3024861"/>
              <a:ext cx="5721595"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安全管理的基本概念</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13" name="组合 12"/>
          <p:cNvGrpSpPr/>
          <p:nvPr/>
        </p:nvGrpSpPr>
        <p:grpSpPr>
          <a:xfrm>
            <a:off x="2137148" y="2286202"/>
            <a:ext cx="2846358" cy="284635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4026110" y="1772816"/>
            <a:ext cx="868770" cy="868770"/>
            <a:chOff x="304800" y="673100"/>
            <a:chExt cx="4000500" cy="4000500"/>
          </a:xfrm>
          <a:effectLst>
            <a:outerShdw blurRad="317500" dist="1905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C00000"/>
                  </a:solidFill>
                  <a:latin typeface="微软雅黑" panose="020B0503020204020204" pitchFamily="34" charset="-122"/>
                  <a:ea typeface="微软雅黑" panose="020B0503020204020204" pitchFamily="34" charset="-122"/>
                </a:rPr>
                <a:t>1</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4609431" y="2996952"/>
            <a:ext cx="875052" cy="875052"/>
            <a:chOff x="304800" y="673100"/>
            <a:chExt cx="4000500" cy="4000500"/>
          </a:xfrm>
          <a:effectLst>
            <a:outerShdw blurRad="317500" dist="1905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C00000"/>
                  </a:solidFill>
                  <a:latin typeface="微软雅黑" panose="020B0503020204020204" pitchFamily="34" charset="-122"/>
                  <a:ea typeface="微软雅黑" panose="020B0503020204020204" pitchFamily="34" charset="-122"/>
                </a:rPr>
                <a:t>2</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4064383" y="4174774"/>
            <a:ext cx="895664" cy="895664"/>
            <a:chOff x="304800" y="673100"/>
            <a:chExt cx="4000500" cy="4000500"/>
          </a:xfrm>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C00000"/>
                  </a:solidFill>
                  <a:latin typeface="微软雅黑" panose="020B0503020204020204" pitchFamily="34" charset="-122"/>
                  <a:ea typeface="微软雅黑" panose="020B0503020204020204" pitchFamily="34" charset="-122"/>
                </a:rPr>
                <a:t>3</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sp>
        <p:nvSpPr>
          <p:cNvPr id="30" name="TextBox 29"/>
          <p:cNvSpPr txBox="1"/>
          <p:nvPr/>
        </p:nvSpPr>
        <p:spPr>
          <a:xfrm>
            <a:off x="5065882" y="2043710"/>
            <a:ext cx="2200588" cy="192360"/>
          </a:xfrm>
          <a:prstGeom prst="rect">
            <a:avLst/>
          </a:prstGeom>
          <a:noFill/>
        </p:spPr>
        <p:txBody>
          <a:bodyPr wrap="square" lIns="0" tIns="0" rIns="0" bIns="0" rtlCol="0">
            <a:spAutoFit/>
          </a:bodyPr>
          <a:lstStyle/>
          <a:p>
            <a:pPr algn="just">
              <a:lnSpc>
                <a:spcPts val="1500"/>
              </a:lnSpc>
            </a:pPr>
            <a:r>
              <a:rPr lang="zh-CN" altLang="en-US" sz="2000" dirty="0">
                <a:latin typeface="微软雅黑" panose="020B0503020204020204" pitchFamily="34" charset="-122"/>
                <a:ea typeface="微软雅黑" panose="020B0503020204020204" pitchFamily="34" charset="-122"/>
              </a:rPr>
              <a:t>安全第一</a:t>
            </a:r>
            <a:endParaRPr lang="en-US" altLang="zh-CN" sz="2000" dirty="0">
              <a:latin typeface="微软雅黑" panose="020B0503020204020204" pitchFamily="34" charset="-122"/>
              <a:ea typeface="微软雅黑" panose="020B0503020204020204" pitchFamily="34" charset="-122"/>
            </a:endParaRPr>
          </a:p>
        </p:txBody>
      </p:sp>
      <p:sp>
        <p:nvSpPr>
          <p:cNvPr id="31" name="TextBox 30"/>
          <p:cNvSpPr txBox="1"/>
          <p:nvPr/>
        </p:nvSpPr>
        <p:spPr>
          <a:xfrm>
            <a:off x="5682295" y="3273670"/>
            <a:ext cx="2200588" cy="192360"/>
          </a:xfrm>
          <a:prstGeom prst="rect">
            <a:avLst/>
          </a:prstGeom>
          <a:noFill/>
        </p:spPr>
        <p:txBody>
          <a:bodyPr wrap="square" lIns="0" tIns="0" rIns="0" bIns="0" rtlCol="0">
            <a:spAutoFit/>
          </a:bodyPr>
          <a:lstStyle/>
          <a:p>
            <a:pPr algn="just">
              <a:lnSpc>
                <a:spcPts val="1500"/>
              </a:lnSpc>
            </a:pPr>
            <a:r>
              <a:rPr lang="zh-CN" altLang="en-US" sz="2000" dirty="0">
                <a:latin typeface="微软雅黑" panose="020B0503020204020204" pitchFamily="34" charset="-122"/>
                <a:ea typeface="微软雅黑" panose="020B0503020204020204" pitchFamily="34" charset="-122"/>
              </a:rPr>
              <a:t>预防为主</a:t>
            </a:r>
            <a:endParaRPr lang="en-US" altLang="zh-CN" sz="2000" dirty="0">
              <a:latin typeface="微软雅黑" panose="020B0503020204020204" pitchFamily="34" charset="-122"/>
              <a:ea typeface="微软雅黑" panose="020B0503020204020204" pitchFamily="34" charset="-122"/>
            </a:endParaRPr>
          </a:p>
        </p:txBody>
      </p:sp>
      <p:sp>
        <p:nvSpPr>
          <p:cNvPr id="32" name="TextBox 31"/>
          <p:cNvSpPr txBox="1"/>
          <p:nvPr/>
        </p:nvSpPr>
        <p:spPr>
          <a:xfrm>
            <a:off x="5178239" y="4497825"/>
            <a:ext cx="2200588" cy="192360"/>
          </a:xfrm>
          <a:prstGeom prst="rect">
            <a:avLst/>
          </a:prstGeom>
          <a:noFill/>
        </p:spPr>
        <p:txBody>
          <a:bodyPr wrap="square" lIns="0" tIns="0" rIns="0" bIns="0" rtlCol="0">
            <a:spAutoFit/>
          </a:bodyPr>
          <a:lstStyle/>
          <a:p>
            <a:pPr algn="just">
              <a:lnSpc>
                <a:spcPts val="1500"/>
              </a:lnSpc>
            </a:pPr>
            <a:r>
              <a:rPr lang="zh-CN" altLang="en-US" sz="2000" dirty="0">
                <a:latin typeface="微软雅黑" panose="020B0503020204020204" pitchFamily="34" charset="-122"/>
                <a:ea typeface="微软雅黑" panose="020B0503020204020204" pitchFamily="34" charset="-122"/>
              </a:rPr>
              <a:t>综合治理</a:t>
            </a:r>
            <a:endParaRPr lang="en-US" altLang="zh-CN" sz="2000" dirty="0">
              <a:latin typeface="微软雅黑" panose="020B0503020204020204" pitchFamily="34" charset="-122"/>
              <a:ea typeface="微软雅黑" panose="020B0503020204020204" pitchFamily="34" charset="-122"/>
            </a:endParaRPr>
          </a:p>
        </p:txBody>
      </p:sp>
      <p:sp>
        <p:nvSpPr>
          <p:cNvPr id="33" name="TextBox 32"/>
          <p:cNvSpPr txBox="1"/>
          <p:nvPr/>
        </p:nvSpPr>
        <p:spPr>
          <a:xfrm>
            <a:off x="2830472" y="3123038"/>
            <a:ext cx="1459709" cy="1120307"/>
          </a:xfrm>
          <a:prstGeom prst="rect">
            <a:avLst/>
          </a:prstGeom>
          <a:noFill/>
        </p:spPr>
        <p:txBody>
          <a:bodyPr wrap="square" lIns="0" tIns="0" rIns="0" bIns="0" rtlCol="0">
            <a:spAutoFit/>
          </a:bodyPr>
          <a:lstStyle/>
          <a:p>
            <a:pPr algn="just">
              <a:lnSpc>
                <a:spcPct val="130000"/>
              </a:lnSpc>
            </a:pPr>
            <a:r>
              <a:rPr lang="zh-CN" altLang="en-US" sz="2800" b="1" spc="-150" dirty="0">
                <a:solidFill>
                  <a:srgbClr val="C00000"/>
                </a:solidFill>
                <a:latin typeface="微软雅黑" panose="020B0503020204020204" pitchFamily="34" charset="-122"/>
                <a:ea typeface="微软雅黑" panose="020B0503020204020204" pitchFamily="34" charset="-122"/>
              </a:rPr>
              <a:t>安全生产</a:t>
            </a:r>
            <a:endParaRPr lang="en-US" altLang="zh-CN" sz="2800" b="1" spc="-150" dirty="0">
              <a:solidFill>
                <a:srgbClr val="C00000"/>
              </a:solidFill>
              <a:latin typeface="微软雅黑" panose="020B0503020204020204" pitchFamily="34" charset="-122"/>
              <a:ea typeface="微软雅黑" panose="020B0503020204020204" pitchFamily="34" charset="-122"/>
            </a:endParaRPr>
          </a:p>
          <a:p>
            <a:pPr algn="just">
              <a:lnSpc>
                <a:spcPct val="130000"/>
              </a:lnSpc>
            </a:pPr>
            <a:r>
              <a:rPr lang="zh-CN" altLang="en-US" sz="2800" b="1" dirty="0">
                <a:solidFill>
                  <a:srgbClr val="C00000"/>
                </a:solidFill>
                <a:latin typeface="微软雅黑" panose="020B0503020204020204" pitchFamily="34" charset="-122"/>
                <a:ea typeface="微软雅黑" panose="020B0503020204020204" pitchFamily="34" charset="-122"/>
              </a:rPr>
              <a:t>基本方针</a:t>
            </a:r>
            <a:endParaRPr lang="en-US" altLang="zh-CN" sz="2800" b="1"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l="3587" t="2755" r="4225" b="17326"/>
          <a:stretch>
            <a:fillRect/>
          </a:stretch>
        </p:blipFill>
        <p:spPr>
          <a:xfrm>
            <a:off x="7897749" y="2614151"/>
            <a:ext cx="3318519" cy="4309161"/>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4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44000">
                                          <p:cBhvr additive="base">
                                            <p:cTn id="7" dur="5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up)">
                                          <p:cBhvr>
                                            <p:cTn id="12" dur="500"/>
                                            <p:tgtEl>
                                              <p:spTgt spid="33"/>
                                            </p:tgtEl>
                                          </p:cBhvr>
                                        </p:animEffect>
                                      </p:childTnLst>
                                    </p:cTn>
                                  </p:par>
                                </p:childTnLst>
                              </p:cTn>
                            </p:par>
                            <p:par>
                              <p:cTn id="13" fill="hold">
                                <p:stCondLst>
                                  <p:cond delay="1000"/>
                                </p:stCondLst>
                                <p:childTnLst>
                                  <p:par>
                                    <p:cTn id="14" presetID="52"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Scale>
                                          <p:cBhvr>
                                            <p:cTn id="16" dur="5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500" decel="50000" fill="hold">
                                              <p:stCondLst>
                                                <p:cond delay="0"/>
                                              </p:stCondLst>
                                            </p:cTn>
                                            <p:tgtEl>
                                              <p:spTgt spid="16"/>
                                            </p:tgtEl>
                                            <p:attrNameLst>
                                              <p:attrName>ppt_x</p:attrName>
                                              <p:attrName>ppt_y</p:attrName>
                                            </p:attrNameLst>
                                          </p:cBhvr>
                                        </p:animMotion>
                                        <p:animEffect transition="in" filter="fade">
                                          <p:cBhvr>
                                            <p:cTn id="18" dur="500"/>
                                            <p:tgtEl>
                                              <p:spTgt spid="16"/>
                                            </p:tgtEl>
                                          </p:cBhvr>
                                        </p:animEffect>
                                      </p:childTnLst>
                                    </p:cTn>
                                  </p:par>
                                </p:childTnLst>
                              </p:cTn>
                            </p:par>
                            <p:par>
                              <p:cTn id="19" fill="hold">
                                <p:stCondLst>
                                  <p:cond delay="1500"/>
                                </p:stCondLst>
                                <p:childTnLst>
                                  <p:par>
                                    <p:cTn id="20" presetID="52"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Scale>
                                          <p:cBhvr>
                                            <p:cTn id="22" dur="5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19"/>
                                            </p:tgtEl>
                                            <p:attrNameLst>
                                              <p:attrName>ppt_x</p:attrName>
                                              <p:attrName>ppt_y</p:attrName>
                                            </p:attrNameLst>
                                          </p:cBhvr>
                                        </p:animMotion>
                                        <p:animEffect transition="in" filter="fade">
                                          <p:cBhvr>
                                            <p:cTn id="24" dur="500"/>
                                            <p:tgtEl>
                                              <p:spTgt spid="19"/>
                                            </p:tgtEl>
                                          </p:cBhvr>
                                        </p:animEffect>
                                      </p:childTnLst>
                                    </p:cTn>
                                  </p:par>
                                </p:childTnLst>
                              </p:cTn>
                            </p:par>
                            <p:par>
                              <p:cTn id="25" fill="hold">
                                <p:stCondLst>
                                  <p:cond delay="2000"/>
                                </p:stCondLst>
                                <p:childTnLst>
                                  <p:par>
                                    <p:cTn id="26" presetID="5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26"/>
                                            </p:tgtEl>
                                            <p:attrNameLst>
                                              <p:attrName>ppt_x</p:attrName>
                                              <p:attrName>ppt_y</p:attrName>
                                            </p:attrNameLst>
                                          </p:cBhvr>
                                        </p:animMotion>
                                        <p:animEffect transition="in" filter="fade">
                                          <p:cBhvr>
                                            <p:cTn id="30" dur="500"/>
                                            <p:tgtEl>
                                              <p:spTgt spid="26"/>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22" presetClass="entr" presetSubtype="8" fill="hold" grpId="0" nodeType="withEffect">
                                      <p:stCondLst>
                                        <p:cond delay="20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par>
                                    <p:cTn id="38" presetID="22" presetClass="entr" presetSubtype="8" fill="hold" grpId="0" nodeType="withEffect">
                                      <p:stCondLst>
                                        <p:cond delay="40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up)">
                                          <p:cBhvr>
                                            <p:cTn id="12" dur="500"/>
                                            <p:tgtEl>
                                              <p:spTgt spid="33"/>
                                            </p:tgtEl>
                                          </p:cBhvr>
                                        </p:animEffect>
                                      </p:childTnLst>
                                    </p:cTn>
                                  </p:par>
                                </p:childTnLst>
                              </p:cTn>
                            </p:par>
                            <p:par>
                              <p:cTn id="13" fill="hold">
                                <p:stCondLst>
                                  <p:cond delay="1000"/>
                                </p:stCondLst>
                                <p:childTnLst>
                                  <p:par>
                                    <p:cTn id="14" presetID="52"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Scale>
                                          <p:cBhvr>
                                            <p:cTn id="16" dur="5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500" decel="50000" fill="hold">
                                              <p:stCondLst>
                                                <p:cond delay="0"/>
                                              </p:stCondLst>
                                            </p:cTn>
                                            <p:tgtEl>
                                              <p:spTgt spid="16"/>
                                            </p:tgtEl>
                                            <p:attrNameLst>
                                              <p:attrName>ppt_x</p:attrName>
                                              <p:attrName>ppt_y</p:attrName>
                                            </p:attrNameLst>
                                          </p:cBhvr>
                                        </p:animMotion>
                                        <p:animEffect transition="in" filter="fade">
                                          <p:cBhvr>
                                            <p:cTn id="18" dur="500"/>
                                            <p:tgtEl>
                                              <p:spTgt spid="16"/>
                                            </p:tgtEl>
                                          </p:cBhvr>
                                        </p:animEffect>
                                      </p:childTnLst>
                                    </p:cTn>
                                  </p:par>
                                </p:childTnLst>
                              </p:cTn>
                            </p:par>
                            <p:par>
                              <p:cTn id="19" fill="hold">
                                <p:stCondLst>
                                  <p:cond delay="1500"/>
                                </p:stCondLst>
                                <p:childTnLst>
                                  <p:par>
                                    <p:cTn id="20" presetID="52"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Scale>
                                          <p:cBhvr>
                                            <p:cTn id="22" dur="5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19"/>
                                            </p:tgtEl>
                                            <p:attrNameLst>
                                              <p:attrName>ppt_x</p:attrName>
                                              <p:attrName>ppt_y</p:attrName>
                                            </p:attrNameLst>
                                          </p:cBhvr>
                                        </p:animMotion>
                                        <p:animEffect transition="in" filter="fade">
                                          <p:cBhvr>
                                            <p:cTn id="24" dur="500"/>
                                            <p:tgtEl>
                                              <p:spTgt spid="19"/>
                                            </p:tgtEl>
                                          </p:cBhvr>
                                        </p:animEffect>
                                      </p:childTnLst>
                                    </p:cTn>
                                  </p:par>
                                </p:childTnLst>
                              </p:cTn>
                            </p:par>
                            <p:par>
                              <p:cTn id="25" fill="hold">
                                <p:stCondLst>
                                  <p:cond delay="2000"/>
                                </p:stCondLst>
                                <p:childTnLst>
                                  <p:par>
                                    <p:cTn id="26" presetID="5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26"/>
                                            </p:tgtEl>
                                            <p:attrNameLst>
                                              <p:attrName>ppt_x</p:attrName>
                                              <p:attrName>ppt_y</p:attrName>
                                            </p:attrNameLst>
                                          </p:cBhvr>
                                        </p:animMotion>
                                        <p:animEffect transition="in" filter="fade">
                                          <p:cBhvr>
                                            <p:cTn id="30" dur="500"/>
                                            <p:tgtEl>
                                              <p:spTgt spid="26"/>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22" presetClass="entr" presetSubtype="8" fill="hold" grpId="0" nodeType="withEffect">
                                      <p:stCondLst>
                                        <p:cond delay="20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par>
                                    <p:cTn id="38" presetID="22" presetClass="entr" presetSubtype="8" fill="hold" grpId="0" nodeType="withEffect">
                                      <p:stCondLst>
                                        <p:cond delay="40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70" name="Freeform 12"/>
          <p:cNvSpPr/>
          <p:nvPr/>
        </p:nvSpPr>
        <p:spPr bwMode="auto">
          <a:xfrm>
            <a:off x="3819797" y="1787542"/>
            <a:ext cx="417091" cy="417310"/>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7F7F7F">
              <a:lumMod val="75000"/>
            </a:srgbClr>
          </a:solidFill>
          <a:ln>
            <a:noFill/>
          </a:ln>
        </p:spPr>
        <p:txBody>
          <a:bodyPr vert="horz" wrap="square" lIns="91400" tIns="45699" rIns="91400" bIns="4569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7F7F7F">
                  <a:lumMod val="50000"/>
                </a:srgbClr>
              </a:solidFill>
              <a:effectLst/>
              <a:uLnTx/>
              <a:uFillTx/>
              <a:latin typeface="Calibri" panose="020F0502020204030204"/>
              <a:ea typeface="微软雅黑" panose="020B0503020204020204" pitchFamily="34" charset="-122"/>
              <a:cs typeface="+mn-ea"/>
              <a:sym typeface="+mn-lt"/>
            </a:endParaRPr>
          </a:p>
        </p:txBody>
      </p:sp>
      <p:sp>
        <p:nvSpPr>
          <p:cNvPr id="71" name="Freeform 13"/>
          <p:cNvSpPr/>
          <p:nvPr/>
        </p:nvSpPr>
        <p:spPr bwMode="auto">
          <a:xfrm>
            <a:off x="7768728" y="1787542"/>
            <a:ext cx="417091" cy="417310"/>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7F7F7F">
              <a:lumMod val="75000"/>
            </a:srgbClr>
          </a:solidFill>
          <a:ln>
            <a:noFill/>
          </a:ln>
        </p:spPr>
        <p:txBody>
          <a:bodyPr vert="horz" wrap="square" lIns="91400" tIns="45699" rIns="91400" bIns="4569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7F7F7F">
                  <a:lumMod val="50000"/>
                </a:srgbClr>
              </a:solidFill>
              <a:effectLst/>
              <a:uLnTx/>
              <a:uFillTx/>
              <a:latin typeface="Calibri" panose="020F0502020204030204"/>
              <a:ea typeface="微软雅黑" panose="020B0503020204020204" pitchFamily="34" charset="-122"/>
              <a:cs typeface="+mn-ea"/>
              <a:sym typeface="+mn-lt"/>
            </a:endParaRPr>
          </a:p>
        </p:txBody>
      </p:sp>
      <p:sp>
        <p:nvSpPr>
          <p:cNvPr id="72" name="TextBox 84"/>
          <p:cNvSpPr txBox="1">
            <a:spLocks noChangeArrowheads="1"/>
          </p:cNvSpPr>
          <p:nvPr/>
        </p:nvSpPr>
        <p:spPr bwMode="auto">
          <a:xfrm>
            <a:off x="768997" y="3137235"/>
            <a:ext cx="3159443" cy="1308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0" tIns="45699" rIns="91400" bIns="4569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安全意识在先  </a:t>
            </a:r>
            <a:endParaRPr lang="en-US" altLang="zh-CN" sz="2800" dirty="0">
              <a:solidFill>
                <a:srgbClr val="595959"/>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安全投入在先</a:t>
            </a:r>
            <a:endParaRPr lang="zh-CN" altLang="en-US" sz="2800" b="0"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73" name="TextBox 84"/>
          <p:cNvSpPr txBox="1">
            <a:spLocks noChangeArrowheads="1"/>
          </p:cNvSpPr>
          <p:nvPr/>
        </p:nvSpPr>
        <p:spPr bwMode="auto">
          <a:xfrm>
            <a:off x="4581562" y="3137235"/>
            <a:ext cx="3103251" cy="1308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0" tIns="45699" rIns="91400" bIns="4569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安全责任在先  </a:t>
            </a:r>
            <a:endParaRPr lang="en-US" altLang="zh-CN" sz="2800" dirty="0">
              <a:solidFill>
                <a:srgbClr val="595959"/>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建章立制在先</a:t>
            </a:r>
            <a:endParaRPr lang="zh-CN" altLang="en-US" sz="2800" b="0"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74" name="TextBox 84"/>
          <p:cNvSpPr txBox="1">
            <a:spLocks noChangeArrowheads="1"/>
          </p:cNvSpPr>
          <p:nvPr/>
        </p:nvSpPr>
        <p:spPr bwMode="auto">
          <a:xfrm>
            <a:off x="8185819" y="3137235"/>
            <a:ext cx="3179809" cy="1308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0" tIns="45699" rIns="91400" bIns="4569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延缓预防在先  </a:t>
            </a:r>
            <a:endParaRPr lang="en-US" altLang="zh-CN" sz="2800" dirty="0">
              <a:solidFill>
                <a:srgbClr val="595959"/>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监督执法在先</a:t>
            </a:r>
            <a:endParaRPr lang="zh-CN" altLang="en-US" sz="2800" b="0"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1243" y="4386439"/>
            <a:ext cx="5789936" cy="2714969"/>
          </a:xfrm>
          <a:prstGeom prst="rect">
            <a:avLst/>
          </a:prstGeom>
        </p:spPr>
      </p:pic>
      <p:grpSp>
        <p:nvGrpSpPr>
          <p:cNvPr id="27" name="组合 26"/>
          <p:cNvGrpSpPr/>
          <p:nvPr/>
        </p:nvGrpSpPr>
        <p:grpSpPr>
          <a:xfrm>
            <a:off x="5025708" y="1121011"/>
            <a:ext cx="1701386" cy="1926159"/>
            <a:chOff x="979059" y="1658144"/>
            <a:chExt cx="1536335" cy="1739302"/>
          </a:xfrm>
        </p:grpSpPr>
        <p:grpSp>
          <p:nvGrpSpPr>
            <p:cNvPr id="28" name="组合 27"/>
            <p:cNvGrpSpPr/>
            <p:nvPr/>
          </p:nvGrpSpPr>
          <p:grpSpPr>
            <a:xfrm>
              <a:off x="979059" y="1658144"/>
              <a:ext cx="1506022" cy="1739302"/>
              <a:chOff x="4966840" y="32547"/>
              <a:chExt cx="1506022" cy="1739302"/>
            </a:xfrm>
          </p:grpSpPr>
          <p:sp>
            <p:nvSpPr>
              <p:cNvPr id="30"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FFFF">
                  <a:lumMod val="85000"/>
                </a:srgbClr>
              </a:solidFill>
              <a:ln w="28575" cap="flat">
                <a:solidFill>
                  <a:srgbClr val="FFFFFF">
                    <a:lumMod val="75000"/>
                  </a:srgbClr>
                </a:solidFill>
                <a:prstDash val="solid"/>
                <a:miter lim="800000"/>
              </a:ln>
              <a:effectLst>
                <a:outerShdw blurRad="152400" dist="76200" dir="2700000" sx="102000" sy="102000" algn="tl" rotWithShape="0">
                  <a:prstClr val="black">
                    <a:alpha val="28000"/>
                  </a:prstClr>
                </a:outerShdw>
              </a:effectLst>
            </p:spPr>
            <p:txBody>
              <a:bodyPr vert="horz" wrap="square" lIns="121882" tIns="60941" rIns="121882" bIns="6094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微软雅黑" panose="020B0503020204020204" pitchFamily="34" charset="-122"/>
                  <a:cs typeface="+mn-ea"/>
                  <a:sym typeface="+mn-lt"/>
                </a:endParaRPr>
              </a:p>
            </p:txBody>
          </p:sp>
          <p:sp>
            <p:nvSpPr>
              <p:cNvPr id="31"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ea"/>
                  <a:sym typeface="+mn-lt"/>
                </a:endParaRPr>
              </a:p>
            </p:txBody>
          </p:sp>
        </p:grpSp>
        <p:sp>
          <p:nvSpPr>
            <p:cNvPr id="29" name="TextBox 66"/>
            <p:cNvSpPr txBox="1"/>
            <p:nvPr/>
          </p:nvSpPr>
          <p:spPr>
            <a:xfrm>
              <a:off x="1012631" y="2262272"/>
              <a:ext cx="1502763" cy="639176"/>
            </a:xfrm>
            <a:prstGeom prst="rect">
              <a:avLst/>
            </a:prstGeom>
            <a:noFill/>
          </p:spPr>
          <p:txBody>
            <a:bodyPr wrap="square" lIns="91400" tIns="45699" rIns="91400" bIns="45699"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02</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8925030" y="1121011"/>
            <a:ext cx="1701386" cy="1926159"/>
            <a:chOff x="979059" y="1658144"/>
            <a:chExt cx="1536335" cy="1739302"/>
          </a:xfrm>
        </p:grpSpPr>
        <p:grpSp>
          <p:nvGrpSpPr>
            <p:cNvPr id="33" name="组合 32"/>
            <p:cNvGrpSpPr/>
            <p:nvPr/>
          </p:nvGrpSpPr>
          <p:grpSpPr>
            <a:xfrm>
              <a:off x="979059" y="1658144"/>
              <a:ext cx="1506022" cy="1739302"/>
              <a:chOff x="4966840" y="32547"/>
              <a:chExt cx="1506022" cy="1739302"/>
            </a:xfrm>
          </p:grpSpPr>
          <p:sp>
            <p:nvSpPr>
              <p:cNvPr id="35"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FFFF">
                  <a:lumMod val="85000"/>
                </a:srgbClr>
              </a:solidFill>
              <a:ln w="28575" cap="flat">
                <a:solidFill>
                  <a:srgbClr val="FFFFFF">
                    <a:lumMod val="75000"/>
                  </a:srgbClr>
                </a:solidFill>
                <a:prstDash val="solid"/>
                <a:miter lim="800000"/>
              </a:ln>
              <a:effectLst>
                <a:outerShdw blurRad="152400" dist="76200" dir="2700000" sx="102000" sy="102000" algn="tl" rotWithShape="0">
                  <a:prstClr val="black">
                    <a:alpha val="28000"/>
                  </a:prstClr>
                </a:outerShdw>
              </a:effectLst>
            </p:spPr>
            <p:txBody>
              <a:bodyPr vert="horz" wrap="square" lIns="121882" tIns="60941" rIns="121882" bIns="6094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微软雅黑" panose="020B0503020204020204" pitchFamily="34" charset="-122"/>
                  <a:cs typeface="+mn-ea"/>
                  <a:sym typeface="+mn-lt"/>
                </a:endParaRPr>
              </a:p>
            </p:txBody>
          </p:sp>
          <p:sp>
            <p:nvSpPr>
              <p:cNvPr id="36"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ea"/>
                  <a:sym typeface="+mn-lt"/>
                </a:endParaRPr>
              </a:p>
            </p:txBody>
          </p:sp>
        </p:grpSp>
        <p:sp>
          <p:nvSpPr>
            <p:cNvPr id="34" name="TextBox 66"/>
            <p:cNvSpPr txBox="1"/>
            <p:nvPr/>
          </p:nvSpPr>
          <p:spPr>
            <a:xfrm>
              <a:off x="1012631" y="2262272"/>
              <a:ext cx="1502763" cy="639176"/>
            </a:xfrm>
            <a:prstGeom prst="rect">
              <a:avLst/>
            </a:prstGeom>
            <a:noFill/>
          </p:spPr>
          <p:txBody>
            <a:bodyPr wrap="square" lIns="91400" tIns="45699" rIns="91400" bIns="45699"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03</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7" name="组合 36"/>
          <p:cNvGrpSpPr/>
          <p:nvPr/>
        </p:nvGrpSpPr>
        <p:grpSpPr>
          <a:xfrm>
            <a:off x="1498025" y="1121011"/>
            <a:ext cx="1701386" cy="1926159"/>
            <a:chOff x="979059" y="1658144"/>
            <a:chExt cx="1536335" cy="1739302"/>
          </a:xfrm>
        </p:grpSpPr>
        <p:grpSp>
          <p:nvGrpSpPr>
            <p:cNvPr id="38" name="组合 37"/>
            <p:cNvGrpSpPr/>
            <p:nvPr/>
          </p:nvGrpSpPr>
          <p:grpSpPr>
            <a:xfrm>
              <a:off x="979059" y="1658144"/>
              <a:ext cx="1506022" cy="1739302"/>
              <a:chOff x="4966840" y="32547"/>
              <a:chExt cx="1506022" cy="1739302"/>
            </a:xfrm>
          </p:grpSpPr>
          <p:sp>
            <p:nvSpPr>
              <p:cNvPr id="40"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FFFF">
                  <a:lumMod val="85000"/>
                </a:srgbClr>
              </a:solidFill>
              <a:ln w="28575" cap="flat">
                <a:solidFill>
                  <a:srgbClr val="FFFFFF">
                    <a:lumMod val="75000"/>
                  </a:srgbClr>
                </a:solidFill>
                <a:prstDash val="solid"/>
                <a:miter lim="800000"/>
              </a:ln>
              <a:effectLst>
                <a:outerShdw blurRad="152400" dist="76200" dir="2700000" sx="102000" sy="102000" algn="tl" rotWithShape="0">
                  <a:prstClr val="black">
                    <a:alpha val="28000"/>
                  </a:prstClr>
                </a:outerShdw>
              </a:effectLst>
            </p:spPr>
            <p:txBody>
              <a:bodyPr vert="horz" wrap="square" lIns="121882" tIns="60941" rIns="121882" bIns="6094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微软雅黑" panose="020B0503020204020204" pitchFamily="34" charset="-122"/>
                  <a:cs typeface="+mn-ea"/>
                  <a:sym typeface="+mn-lt"/>
                </a:endParaRPr>
              </a:p>
            </p:txBody>
          </p:sp>
          <p:sp>
            <p:nvSpPr>
              <p:cNvPr id="41"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ea"/>
                  <a:sym typeface="+mn-lt"/>
                </a:endParaRPr>
              </a:p>
            </p:txBody>
          </p:sp>
        </p:grpSp>
        <p:sp>
          <p:nvSpPr>
            <p:cNvPr id="39" name="TextBox 66"/>
            <p:cNvSpPr txBox="1"/>
            <p:nvPr/>
          </p:nvSpPr>
          <p:spPr>
            <a:xfrm>
              <a:off x="1012631" y="2262272"/>
              <a:ext cx="1502763" cy="639176"/>
            </a:xfrm>
            <a:prstGeom prst="rect">
              <a:avLst/>
            </a:prstGeom>
            <a:noFill/>
          </p:spPr>
          <p:txBody>
            <a:bodyPr wrap="square" lIns="91400" tIns="45699" rIns="91400" bIns="45699"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01</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300" fill="hold"/>
                                        <p:tgtEl>
                                          <p:spTgt spid="70"/>
                                        </p:tgtEl>
                                        <p:attrNameLst>
                                          <p:attrName>ppt_w</p:attrName>
                                        </p:attrNameLst>
                                      </p:cBhvr>
                                      <p:tavLst>
                                        <p:tav tm="0">
                                          <p:val>
                                            <p:fltVal val="0"/>
                                          </p:val>
                                        </p:tav>
                                        <p:tav tm="100000">
                                          <p:val>
                                            <p:strVal val="#ppt_w"/>
                                          </p:val>
                                        </p:tav>
                                      </p:tavLst>
                                    </p:anim>
                                    <p:anim calcmode="lin" valueType="num">
                                      <p:cBhvr>
                                        <p:cTn id="8" dur="300" fill="hold"/>
                                        <p:tgtEl>
                                          <p:spTgt spid="70"/>
                                        </p:tgtEl>
                                        <p:attrNameLst>
                                          <p:attrName>ppt_h</p:attrName>
                                        </p:attrNameLst>
                                      </p:cBhvr>
                                      <p:tavLst>
                                        <p:tav tm="0">
                                          <p:val>
                                            <p:fltVal val="0"/>
                                          </p:val>
                                        </p:tav>
                                        <p:tav tm="100000">
                                          <p:val>
                                            <p:strVal val="#ppt_h"/>
                                          </p:val>
                                        </p:tav>
                                      </p:tavLst>
                                    </p:anim>
                                    <p:anim calcmode="lin" valueType="num">
                                      <p:cBhvr>
                                        <p:cTn id="9" dur="300" fill="hold"/>
                                        <p:tgtEl>
                                          <p:spTgt spid="70"/>
                                        </p:tgtEl>
                                        <p:attrNameLst>
                                          <p:attrName>style.rotation</p:attrName>
                                        </p:attrNameLst>
                                      </p:cBhvr>
                                      <p:tavLst>
                                        <p:tav tm="0">
                                          <p:val>
                                            <p:fltVal val="90"/>
                                          </p:val>
                                        </p:tav>
                                        <p:tav tm="100000">
                                          <p:val>
                                            <p:fltVal val="0"/>
                                          </p:val>
                                        </p:tav>
                                      </p:tavLst>
                                    </p:anim>
                                    <p:animEffect transition="in" filter="fade">
                                      <p:cBhvr>
                                        <p:cTn id="10" dur="300"/>
                                        <p:tgtEl>
                                          <p:spTgt spid="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p:cTn id="13" dur="300" fill="hold"/>
                                        <p:tgtEl>
                                          <p:spTgt spid="71"/>
                                        </p:tgtEl>
                                        <p:attrNameLst>
                                          <p:attrName>ppt_w</p:attrName>
                                        </p:attrNameLst>
                                      </p:cBhvr>
                                      <p:tavLst>
                                        <p:tav tm="0">
                                          <p:val>
                                            <p:fltVal val="0"/>
                                          </p:val>
                                        </p:tav>
                                        <p:tav tm="100000">
                                          <p:val>
                                            <p:strVal val="#ppt_w"/>
                                          </p:val>
                                        </p:tav>
                                      </p:tavLst>
                                    </p:anim>
                                    <p:anim calcmode="lin" valueType="num">
                                      <p:cBhvr>
                                        <p:cTn id="14" dur="300" fill="hold"/>
                                        <p:tgtEl>
                                          <p:spTgt spid="71"/>
                                        </p:tgtEl>
                                        <p:attrNameLst>
                                          <p:attrName>ppt_h</p:attrName>
                                        </p:attrNameLst>
                                      </p:cBhvr>
                                      <p:tavLst>
                                        <p:tav tm="0">
                                          <p:val>
                                            <p:fltVal val="0"/>
                                          </p:val>
                                        </p:tav>
                                        <p:tav tm="100000">
                                          <p:val>
                                            <p:strVal val="#ppt_h"/>
                                          </p:val>
                                        </p:tav>
                                      </p:tavLst>
                                    </p:anim>
                                    <p:anim calcmode="lin" valueType="num">
                                      <p:cBhvr>
                                        <p:cTn id="15" dur="300" fill="hold"/>
                                        <p:tgtEl>
                                          <p:spTgt spid="71"/>
                                        </p:tgtEl>
                                        <p:attrNameLst>
                                          <p:attrName>style.rotation</p:attrName>
                                        </p:attrNameLst>
                                      </p:cBhvr>
                                      <p:tavLst>
                                        <p:tav tm="0">
                                          <p:val>
                                            <p:fltVal val="90"/>
                                          </p:val>
                                        </p:tav>
                                        <p:tav tm="100000">
                                          <p:val>
                                            <p:fltVal val="0"/>
                                          </p:val>
                                        </p:tav>
                                      </p:tavLst>
                                    </p:anim>
                                    <p:animEffect transition="in" filter="fade">
                                      <p:cBhvr>
                                        <p:cTn id="16" dur="300"/>
                                        <p:tgtEl>
                                          <p:spTgt spid="71"/>
                                        </p:tgtEl>
                                      </p:cBhvr>
                                    </p:animEffect>
                                  </p:childTnLst>
                                </p:cTn>
                              </p:par>
                            </p:childTnLst>
                          </p:cTn>
                        </p:par>
                        <p:par>
                          <p:cTn id="17" fill="hold">
                            <p:stCondLst>
                              <p:cond delay="300"/>
                            </p:stCondLst>
                            <p:childTnLst>
                              <p:par>
                                <p:cTn id="18" presetID="22" presetClass="entr" presetSubtype="1" fill="hold" nodeType="afterEffect">
                                  <p:stCondLst>
                                    <p:cond delay="0"/>
                                  </p:stCondLst>
                                  <p:childTnLst>
                                    <p:set>
                                      <p:cBhvr>
                                        <p:cTn id="19" dur="1" fill="hold">
                                          <p:stCondLst>
                                            <p:cond delay="0"/>
                                          </p:stCondLst>
                                        </p:cTn>
                                        <p:tgtEl>
                                          <p:spTgt spid="72">
                                            <p:txEl>
                                              <p:pRg st="0" end="0"/>
                                            </p:txEl>
                                          </p:spTgt>
                                        </p:tgtEl>
                                        <p:attrNameLst>
                                          <p:attrName>style.visibility</p:attrName>
                                        </p:attrNameLst>
                                      </p:cBhvr>
                                      <p:to>
                                        <p:strVal val="visible"/>
                                      </p:to>
                                    </p:set>
                                    <p:animEffect transition="in" filter="wipe(up)">
                                      <p:cBhvr>
                                        <p:cTn id="20" dur="500"/>
                                        <p:tgtEl>
                                          <p:spTgt spid="72">
                                            <p:txEl>
                                              <p:pRg st="0" end="0"/>
                                            </p:txEl>
                                          </p:spTgt>
                                        </p:tgtEl>
                                      </p:cBhvr>
                                    </p:animEffect>
                                  </p:childTnLst>
                                </p:cTn>
                              </p:par>
                              <p:par>
                                <p:cTn id="21" presetID="22" presetClass="entr" presetSubtype="1" fill="hold" nodeType="withEffect">
                                  <p:stCondLst>
                                    <p:cond delay="0"/>
                                  </p:stCondLst>
                                  <p:childTnLst>
                                    <p:set>
                                      <p:cBhvr>
                                        <p:cTn id="22" dur="1" fill="hold">
                                          <p:stCondLst>
                                            <p:cond delay="0"/>
                                          </p:stCondLst>
                                        </p:cTn>
                                        <p:tgtEl>
                                          <p:spTgt spid="72">
                                            <p:txEl>
                                              <p:pRg st="1" end="1"/>
                                            </p:txEl>
                                          </p:spTgt>
                                        </p:tgtEl>
                                        <p:attrNameLst>
                                          <p:attrName>style.visibility</p:attrName>
                                        </p:attrNameLst>
                                      </p:cBhvr>
                                      <p:to>
                                        <p:strVal val="visible"/>
                                      </p:to>
                                    </p:set>
                                    <p:animEffect transition="in" filter="wipe(up)">
                                      <p:cBhvr>
                                        <p:cTn id="23" dur="500"/>
                                        <p:tgtEl>
                                          <p:spTgt spid="72">
                                            <p:txEl>
                                              <p:pRg st="1" end="1"/>
                                            </p:txEl>
                                          </p:spTgt>
                                        </p:tgtEl>
                                      </p:cBhvr>
                                    </p:animEffect>
                                  </p:childTnLst>
                                </p:cTn>
                              </p:par>
                              <p:par>
                                <p:cTn id="24" presetID="22" presetClass="entr" presetSubtype="1" fill="hold" nodeType="withEffect">
                                  <p:stCondLst>
                                    <p:cond delay="0"/>
                                  </p:stCondLst>
                                  <p:childTnLst>
                                    <p:set>
                                      <p:cBhvr>
                                        <p:cTn id="25" dur="1" fill="hold">
                                          <p:stCondLst>
                                            <p:cond delay="0"/>
                                          </p:stCondLst>
                                        </p:cTn>
                                        <p:tgtEl>
                                          <p:spTgt spid="73">
                                            <p:txEl>
                                              <p:pRg st="0" end="0"/>
                                            </p:txEl>
                                          </p:spTgt>
                                        </p:tgtEl>
                                        <p:attrNameLst>
                                          <p:attrName>style.visibility</p:attrName>
                                        </p:attrNameLst>
                                      </p:cBhvr>
                                      <p:to>
                                        <p:strVal val="visible"/>
                                      </p:to>
                                    </p:set>
                                    <p:animEffect transition="in" filter="wipe(up)">
                                      <p:cBhvr>
                                        <p:cTn id="26" dur="500"/>
                                        <p:tgtEl>
                                          <p:spTgt spid="73">
                                            <p:txEl>
                                              <p:pRg st="0" end="0"/>
                                            </p:txEl>
                                          </p:spTgt>
                                        </p:tgtEl>
                                      </p:cBhvr>
                                    </p:animEffect>
                                  </p:childTnLst>
                                </p:cTn>
                              </p:par>
                              <p:par>
                                <p:cTn id="27" presetID="22" presetClass="entr" presetSubtype="1" fill="hold" nodeType="withEffect">
                                  <p:stCondLst>
                                    <p:cond delay="0"/>
                                  </p:stCondLst>
                                  <p:childTnLst>
                                    <p:set>
                                      <p:cBhvr>
                                        <p:cTn id="28" dur="1" fill="hold">
                                          <p:stCondLst>
                                            <p:cond delay="0"/>
                                          </p:stCondLst>
                                        </p:cTn>
                                        <p:tgtEl>
                                          <p:spTgt spid="73">
                                            <p:txEl>
                                              <p:pRg st="1" end="1"/>
                                            </p:txEl>
                                          </p:spTgt>
                                        </p:tgtEl>
                                        <p:attrNameLst>
                                          <p:attrName>style.visibility</p:attrName>
                                        </p:attrNameLst>
                                      </p:cBhvr>
                                      <p:to>
                                        <p:strVal val="visible"/>
                                      </p:to>
                                    </p:set>
                                    <p:animEffect transition="in" filter="wipe(up)">
                                      <p:cBhvr>
                                        <p:cTn id="29" dur="500"/>
                                        <p:tgtEl>
                                          <p:spTgt spid="73">
                                            <p:txEl>
                                              <p:pRg st="1" end="1"/>
                                            </p:txEl>
                                          </p:spTgt>
                                        </p:tgtEl>
                                      </p:cBhvr>
                                    </p:animEffect>
                                  </p:childTnLst>
                                </p:cTn>
                              </p:par>
                              <p:par>
                                <p:cTn id="30" presetID="22" presetClass="entr" presetSubtype="1" fill="hold" nodeType="withEffect">
                                  <p:stCondLst>
                                    <p:cond delay="0"/>
                                  </p:stCondLst>
                                  <p:childTnLst>
                                    <p:set>
                                      <p:cBhvr>
                                        <p:cTn id="31" dur="1" fill="hold">
                                          <p:stCondLst>
                                            <p:cond delay="0"/>
                                          </p:stCondLst>
                                        </p:cTn>
                                        <p:tgtEl>
                                          <p:spTgt spid="74">
                                            <p:txEl>
                                              <p:pRg st="0" end="0"/>
                                            </p:txEl>
                                          </p:spTgt>
                                        </p:tgtEl>
                                        <p:attrNameLst>
                                          <p:attrName>style.visibility</p:attrName>
                                        </p:attrNameLst>
                                      </p:cBhvr>
                                      <p:to>
                                        <p:strVal val="visible"/>
                                      </p:to>
                                    </p:set>
                                    <p:animEffect transition="in" filter="wipe(up)">
                                      <p:cBhvr>
                                        <p:cTn id="32" dur="500"/>
                                        <p:tgtEl>
                                          <p:spTgt spid="74">
                                            <p:txEl>
                                              <p:pRg st="0" end="0"/>
                                            </p:txEl>
                                          </p:spTgt>
                                        </p:tgtEl>
                                      </p:cBhvr>
                                    </p:animEffect>
                                  </p:childTnLst>
                                </p:cTn>
                              </p:par>
                              <p:par>
                                <p:cTn id="33" presetID="22" presetClass="entr" presetSubtype="1" fill="hold" nodeType="withEffect">
                                  <p:stCondLst>
                                    <p:cond delay="0"/>
                                  </p:stCondLst>
                                  <p:childTnLst>
                                    <p:set>
                                      <p:cBhvr>
                                        <p:cTn id="34" dur="1" fill="hold">
                                          <p:stCondLst>
                                            <p:cond delay="0"/>
                                          </p:stCondLst>
                                        </p:cTn>
                                        <p:tgtEl>
                                          <p:spTgt spid="74">
                                            <p:txEl>
                                              <p:pRg st="1" end="1"/>
                                            </p:txEl>
                                          </p:spTgt>
                                        </p:tgtEl>
                                        <p:attrNameLst>
                                          <p:attrName>style.visibility</p:attrName>
                                        </p:attrNameLst>
                                      </p:cBhvr>
                                      <p:to>
                                        <p:strVal val="visible"/>
                                      </p:to>
                                    </p:set>
                                    <p:animEffect transition="in" filter="wipe(up)">
                                      <p:cBhvr>
                                        <p:cTn id="35" dur="500"/>
                                        <p:tgtEl>
                                          <p:spTgt spid="74">
                                            <p:txEl>
                                              <p:pRg st="1" end="1"/>
                                            </p:txEl>
                                          </p:spTgt>
                                        </p:tgtEl>
                                      </p:cBhvr>
                                    </p:animEffect>
                                  </p:childTnLst>
                                </p:cTn>
                              </p:par>
                              <p:par>
                                <p:cTn id="36" presetID="31"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0" fill="hold"/>
                                        <p:tgtEl>
                                          <p:spTgt spid="27"/>
                                        </p:tgtEl>
                                        <p:attrNameLst>
                                          <p:attrName>ppt_w</p:attrName>
                                        </p:attrNameLst>
                                      </p:cBhvr>
                                      <p:tavLst>
                                        <p:tav tm="0">
                                          <p:val>
                                            <p:fltVal val="0"/>
                                          </p:val>
                                        </p:tav>
                                        <p:tav tm="100000">
                                          <p:val>
                                            <p:strVal val="#ppt_w"/>
                                          </p:val>
                                        </p:tav>
                                      </p:tavLst>
                                    </p:anim>
                                    <p:anim calcmode="lin" valueType="num">
                                      <p:cBhvr>
                                        <p:cTn id="39" dur="1000" fill="hold"/>
                                        <p:tgtEl>
                                          <p:spTgt spid="27"/>
                                        </p:tgtEl>
                                        <p:attrNameLst>
                                          <p:attrName>ppt_h</p:attrName>
                                        </p:attrNameLst>
                                      </p:cBhvr>
                                      <p:tavLst>
                                        <p:tav tm="0">
                                          <p:val>
                                            <p:fltVal val="0"/>
                                          </p:val>
                                        </p:tav>
                                        <p:tav tm="100000">
                                          <p:val>
                                            <p:strVal val="#ppt_h"/>
                                          </p:val>
                                        </p:tav>
                                      </p:tavLst>
                                    </p:anim>
                                    <p:anim calcmode="lin" valueType="num">
                                      <p:cBhvr>
                                        <p:cTn id="40" dur="1000" fill="hold"/>
                                        <p:tgtEl>
                                          <p:spTgt spid="27"/>
                                        </p:tgtEl>
                                        <p:attrNameLst>
                                          <p:attrName>style.rotation</p:attrName>
                                        </p:attrNameLst>
                                      </p:cBhvr>
                                      <p:tavLst>
                                        <p:tav tm="0">
                                          <p:val>
                                            <p:fltVal val="90"/>
                                          </p:val>
                                        </p:tav>
                                        <p:tav tm="100000">
                                          <p:val>
                                            <p:fltVal val="0"/>
                                          </p:val>
                                        </p:tav>
                                      </p:tavLst>
                                    </p:anim>
                                    <p:animEffect transition="in" filter="fade">
                                      <p:cBhvr>
                                        <p:cTn id="41" dur="1000"/>
                                        <p:tgtEl>
                                          <p:spTgt spid="27"/>
                                        </p:tgtEl>
                                      </p:cBhvr>
                                    </p:animEffect>
                                  </p:childTnLst>
                                </p:cTn>
                              </p:par>
                              <p:par>
                                <p:cTn id="42" presetID="31" presetClass="entr" presetSubtype="0"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1000" fill="hold"/>
                                        <p:tgtEl>
                                          <p:spTgt spid="32"/>
                                        </p:tgtEl>
                                        <p:attrNameLst>
                                          <p:attrName>ppt_w</p:attrName>
                                        </p:attrNameLst>
                                      </p:cBhvr>
                                      <p:tavLst>
                                        <p:tav tm="0">
                                          <p:val>
                                            <p:fltVal val="0"/>
                                          </p:val>
                                        </p:tav>
                                        <p:tav tm="100000">
                                          <p:val>
                                            <p:strVal val="#ppt_w"/>
                                          </p:val>
                                        </p:tav>
                                      </p:tavLst>
                                    </p:anim>
                                    <p:anim calcmode="lin" valueType="num">
                                      <p:cBhvr>
                                        <p:cTn id="45" dur="1000" fill="hold"/>
                                        <p:tgtEl>
                                          <p:spTgt spid="32"/>
                                        </p:tgtEl>
                                        <p:attrNameLst>
                                          <p:attrName>ppt_h</p:attrName>
                                        </p:attrNameLst>
                                      </p:cBhvr>
                                      <p:tavLst>
                                        <p:tav tm="0">
                                          <p:val>
                                            <p:fltVal val="0"/>
                                          </p:val>
                                        </p:tav>
                                        <p:tav tm="100000">
                                          <p:val>
                                            <p:strVal val="#ppt_h"/>
                                          </p:val>
                                        </p:tav>
                                      </p:tavLst>
                                    </p:anim>
                                    <p:anim calcmode="lin" valueType="num">
                                      <p:cBhvr>
                                        <p:cTn id="46" dur="1000" fill="hold"/>
                                        <p:tgtEl>
                                          <p:spTgt spid="32"/>
                                        </p:tgtEl>
                                        <p:attrNameLst>
                                          <p:attrName>style.rotation</p:attrName>
                                        </p:attrNameLst>
                                      </p:cBhvr>
                                      <p:tavLst>
                                        <p:tav tm="0">
                                          <p:val>
                                            <p:fltVal val="90"/>
                                          </p:val>
                                        </p:tav>
                                        <p:tav tm="100000">
                                          <p:val>
                                            <p:fltVal val="0"/>
                                          </p:val>
                                        </p:tav>
                                      </p:tavLst>
                                    </p:anim>
                                    <p:animEffect transition="in" filter="fade">
                                      <p:cBhvr>
                                        <p:cTn id="47" dur="1000"/>
                                        <p:tgtEl>
                                          <p:spTgt spid="32"/>
                                        </p:tgtEl>
                                      </p:cBhvr>
                                    </p:animEffect>
                                  </p:childTnLst>
                                </p:cTn>
                              </p:par>
                              <p:par>
                                <p:cTn id="48" presetID="31" presetClass="entr" presetSubtype="0" fill="hold"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1000" fill="hold"/>
                                        <p:tgtEl>
                                          <p:spTgt spid="37"/>
                                        </p:tgtEl>
                                        <p:attrNameLst>
                                          <p:attrName>ppt_w</p:attrName>
                                        </p:attrNameLst>
                                      </p:cBhvr>
                                      <p:tavLst>
                                        <p:tav tm="0">
                                          <p:val>
                                            <p:fltVal val="0"/>
                                          </p:val>
                                        </p:tav>
                                        <p:tav tm="100000">
                                          <p:val>
                                            <p:strVal val="#ppt_w"/>
                                          </p:val>
                                        </p:tav>
                                      </p:tavLst>
                                    </p:anim>
                                    <p:anim calcmode="lin" valueType="num">
                                      <p:cBhvr>
                                        <p:cTn id="51" dur="1000" fill="hold"/>
                                        <p:tgtEl>
                                          <p:spTgt spid="37"/>
                                        </p:tgtEl>
                                        <p:attrNameLst>
                                          <p:attrName>ppt_h</p:attrName>
                                        </p:attrNameLst>
                                      </p:cBhvr>
                                      <p:tavLst>
                                        <p:tav tm="0">
                                          <p:val>
                                            <p:fltVal val="0"/>
                                          </p:val>
                                        </p:tav>
                                        <p:tav tm="100000">
                                          <p:val>
                                            <p:strVal val="#ppt_h"/>
                                          </p:val>
                                        </p:tav>
                                      </p:tavLst>
                                    </p:anim>
                                    <p:anim calcmode="lin" valueType="num">
                                      <p:cBhvr>
                                        <p:cTn id="52" dur="1000" fill="hold"/>
                                        <p:tgtEl>
                                          <p:spTgt spid="37"/>
                                        </p:tgtEl>
                                        <p:attrNameLst>
                                          <p:attrName>style.rotation</p:attrName>
                                        </p:attrNameLst>
                                      </p:cBhvr>
                                      <p:tavLst>
                                        <p:tav tm="0">
                                          <p:val>
                                            <p:fltVal val="90"/>
                                          </p:val>
                                        </p:tav>
                                        <p:tav tm="100000">
                                          <p:val>
                                            <p:fltVal val="0"/>
                                          </p:val>
                                        </p:tav>
                                      </p:tavLst>
                                    </p:anim>
                                    <p:animEffect transition="in" filter="fade">
                                      <p:cBhvr>
                                        <p:cTn id="53"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31" name="组合 30"/>
          <p:cNvGrpSpPr/>
          <p:nvPr/>
        </p:nvGrpSpPr>
        <p:grpSpPr>
          <a:xfrm>
            <a:off x="5418239" y="1571047"/>
            <a:ext cx="1700013" cy="1700010"/>
            <a:chOff x="680580" y="1491630"/>
            <a:chExt cx="1479184" cy="1479182"/>
          </a:xfrm>
        </p:grpSpPr>
        <p:grpSp>
          <p:nvGrpSpPr>
            <p:cNvPr id="33" name="组合 32"/>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椭圆 35"/>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C00000"/>
                    </a:solidFill>
                    <a:latin typeface="微软雅黑" panose="020B0503020204020204" pitchFamily="34" charset="-122"/>
                    <a:ea typeface="微软雅黑" panose="020B0503020204020204" pitchFamily="34" charset="-122"/>
                  </a:rPr>
                  <a:t>安全</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生产</a:t>
                </a:r>
              </a:p>
            </p:txBody>
          </p:sp>
        </p:grpSp>
        <p:sp>
          <p:nvSpPr>
            <p:cNvPr id="34"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420871" y="3963797"/>
            <a:ext cx="1700013" cy="1700010"/>
            <a:chOff x="680580" y="1491630"/>
            <a:chExt cx="1479184" cy="1479182"/>
          </a:xfrm>
        </p:grpSpPr>
        <p:grpSp>
          <p:nvGrpSpPr>
            <p:cNvPr id="40" name="组合 39"/>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44" name="TextBox 43"/>
          <p:cNvSpPr txBox="1"/>
          <p:nvPr/>
        </p:nvSpPr>
        <p:spPr>
          <a:xfrm>
            <a:off x="7393732" y="1412776"/>
            <a:ext cx="3696989" cy="2308324"/>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是指为了使劳动过程在符合安全要求的物质条件和工作秩序下进行，防止伤亡事故、设备事故及各种灾害的发生，保障劳动者的安全健康和生产作业过程的正常进行而采取的各种措施和从事的一切活动</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7393731" y="4163596"/>
            <a:ext cx="3960440" cy="1569660"/>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是以国家法律、法规、规定和技术标准为依据，采取各种手段，对生产经营单位的生产经营活动的安全状况，实施有效制约的一切手段</a:t>
            </a:r>
          </a:p>
        </p:txBody>
      </p:sp>
      <p:pic>
        <p:nvPicPr>
          <p:cNvPr id="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557007" y="1412776"/>
            <a:ext cx="3087700" cy="2059472"/>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7"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489695" y="3943932"/>
            <a:ext cx="3223999" cy="201684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8" name="椭圆 47"/>
          <p:cNvSpPr/>
          <p:nvPr/>
        </p:nvSpPr>
        <p:spPr>
          <a:xfrm>
            <a:off x="5462026" y="4013253"/>
            <a:ext cx="1612438" cy="161243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C00000"/>
                </a:solidFill>
                <a:latin typeface="微软雅黑" panose="020B0503020204020204" pitchFamily="34" charset="-122"/>
                <a:ea typeface="微软雅黑" panose="020B0503020204020204" pitchFamily="34" charset="-122"/>
              </a:rPr>
              <a:t>安全</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管理</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42" presetClass="entr" presetSubtype="0" fill="hold" nodeType="with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1000"/>
                                        <p:tgtEl>
                                          <p:spTgt spid="47"/>
                                        </p:tgtEl>
                                      </p:cBhvr>
                                    </p:animEffect>
                                    <p:anim calcmode="lin" valueType="num">
                                      <p:cBhvr>
                                        <p:cTn id="21" dur="1000" fill="hold"/>
                                        <p:tgtEl>
                                          <p:spTgt spid="47"/>
                                        </p:tgtEl>
                                        <p:attrNameLst>
                                          <p:attrName>ppt_x</p:attrName>
                                        </p:attrNameLst>
                                      </p:cBhvr>
                                      <p:tavLst>
                                        <p:tav tm="0">
                                          <p:val>
                                            <p:strVal val="#ppt_x"/>
                                          </p:val>
                                        </p:tav>
                                        <p:tav tm="100000">
                                          <p:val>
                                            <p:strVal val="#ppt_x"/>
                                          </p:val>
                                        </p:tav>
                                      </p:tavLst>
                                    </p:anim>
                                    <p:anim calcmode="lin" valueType="num">
                                      <p:cBhvr>
                                        <p:cTn id="22"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282442" y="334246"/>
            <a:ext cx="2188683" cy="2188683"/>
            <a:chOff x="1677608" y="2996952"/>
            <a:chExt cx="1395643" cy="1395643"/>
          </a:xfrm>
          <a:solidFill>
            <a:srgbClr val="C00000"/>
          </a:solidFill>
        </p:grpSpPr>
        <p:sp>
          <p:nvSpPr>
            <p:cNvPr id="43" name="Oval 60"/>
            <p:cNvSpPr>
              <a:spLocks noChangeAspect="1"/>
            </p:cNvSpPr>
            <p:nvPr/>
          </p:nvSpPr>
          <p:spPr>
            <a:xfrm>
              <a:off x="1677608" y="2996952"/>
              <a:ext cx="1395643" cy="1395643"/>
            </a:xfrm>
            <a:prstGeom prst="ellipse">
              <a:avLst/>
            </a:prstGeom>
            <a:grp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44" name="Oval 29"/>
            <p:cNvSpPr>
              <a:spLocks noChangeAspect="1"/>
            </p:cNvSpPr>
            <p:nvPr/>
          </p:nvSpPr>
          <p:spPr>
            <a:xfrm>
              <a:off x="1850114" y="3169458"/>
              <a:ext cx="1050630" cy="105063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37" name="TextBox 36"/>
          <p:cNvSpPr txBox="1"/>
          <p:nvPr/>
        </p:nvSpPr>
        <p:spPr>
          <a:xfrm>
            <a:off x="841004" y="828423"/>
            <a:ext cx="947759" cy="1200329"/>
          </a:xfrm>
          <a:prstGeom prst="rect">
            <a:avLst/>
          </a:prstGeom>
          <a:noFill/>
        </p:spPr>
        <p:txBody>
          <a:bodyPr wrap="square" rtlCol="0">
            <a:spAutoFit/>
          </a:bodyPr>
          <a:lstStyle/>
          <a:p>
            <a:r>
              <a:rPr lang="zh-CN" altLang="en-US" sz="7200" b="1" dirty="0">
                <a:solidFill>
                  <a:schemeClr val="bg1"/>
                </a:solidFill>
                <a:latin typeface="微软雅黑" panose="020B0503020204020204" pitchFamily="34" charset="-122"/>
                <a:ea typeface="微软雅黑" panose="020B0503020204020204" pitchFamily="34" charset="-122"/>
              </a:rPr>
              <a:t>安</a:t>
            </a:r>
          </a:p>
        </p:txBody>
      </p:sp>
      <p:grpSp>
        <p:nvGrpSpPr>
          <p:cNvPr id="54" name="组合 53"/>
          <p:cNvGrpSpPr/>
          <p:nvPr/>
        </p:nvGrpSpPr>
        <p:grpSpPr>
          <a:xfrm>
            <a:off x="2137147" y="1700808"/>
            <a:ext cx="2188683" cy="2188683"/>
            <a:chOff x="1677608" y="2996952"/>
            <a:chExt cx="1395643" cy="1395643"/>
          </a:xfrm>
          <a:solidFill>
            <a:srgbClr val="C00000"/>
          </a:solidFill>
        </p:grpSpPr>
        <p:sp>
          <p:nvSpPr>
            <p:cNvPr id="55" name="Oval 60"/>
            <p:cNvSpPr>
              <a:spLocks noChangeAspect="1"/>
            </p:cNvSpPr>
            <p:nvPr/>
          </p:nvSpPr>
          <p:spPr>
            <a:xfrm>
              <a:off x="1677608" y="2996952"/>
              <a:ext cx="1395643" cy="1395643"/>
            </a:xfrm>
            <a:prstGeom prst="ellipse">
              <a:avLst/>
            </a:prstGeom>
            <a:grp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56" name="Oval 29"/>
            <p:cNvSpPr>
              <a:spLocks noChangeAspect="1"/>
            </p:cNvSpPr>
            <p:nvPr/>
          </p:nvSpPr>
          <p:spPr>
            <a:xfrm>
              <a:off x="1850114" y="3169458"/>
              <a:ext cx="1050630" cy="105063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57" name="TextBox 56"/>
          <p:cNvSpPr txBox="1"/>
          <p:nvPr/>
        </p:nvSpPr>
        <p:spPr>
          <a:xfrm>
            <a:off x="2688456" y="2194985"/>
            <a:ext cx="947759" cy="1200329"/>
          </a:xfrm>
          <a:prstGeom prst="rect">
            <a:avLst/>
          </a:prstGeom>
          <a:noFill/>
        </p:spPr>
        <p:txBody>
          <a:bodyPr wrap="square" rtlCol="0">
            <a:spAutoFit/>
          </a:bodyPr>
          <a:lstStyle/>
          <a:p>
            <a:r>
              <a:rPr lang="zh-CN" altLang="en-US" sz="7200" b="1" dirty="0">
                <a:solidFill>
                  <a:schemeClr val="bg1"/>
                </a:solidFill>
                <a:latin typeface="微软雅黑" panose="020B0503020204020204" pitchFamily="34" charset="-122"/>
                <a:ea typeface="微软雅黑" panose="020B0503020204020204" pitchFamily="34" charset="-122"/>
              </a:rPr>
              <a:t>全</a:t>
            </a:r>
          </a:p>
        </p:txBody>
      </p:sp>
      <p:grpSp>
        <p:nvGrpSpPr>
          <p:cNvPr id="66" name="组合 65"/>
          <p:cNvGrpSpPr/>
          <p:nvPr/>
        </p:nvGrpSpPr>
        <p:grpSpPr>
          <a:xfrm>
            <a:off x="4800134" y="1217077"/>
            <a:ext cx="3904494" cy="946238"/>
            <a:chOff x="6221042" y="404538"/>
            <a:chExt cx="3904494" cy="946238"/>
          </a:xfrm>
        </p:grpSpPr>
        <p:sp>
          <p:nvSpPr>
            <p:cNvPr id="64" name="圆角矩形 63"/>
            <p:cNvSpPr/>
            <p:nvPr/>
          </p:nvSpPr>
          <p:spPr>
            <a:xfrm>
              <a:off x="6599143" y="518859"/>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 name="椭圆 6"/>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22" name="文本框 33"/>
            <p:cNvSpPr txBox="1"/>
            <p:nvPr/>
          </p:nvSpPr>
          <p:spPr>
            <a:xfrm>
              <a:off x="6757573" y="662214"/>
              <a:ext cx="3227522"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安全为了谁？</a:t>
              </a:r>
            </a:p>
          </p:txBody>
        </p:sp>
        <p:sp>
          <p:nvSpPr>
            <p:cNvPr id="59" name="TextBox 58"/>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02</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3853893" y="182260"/>
            <a:ext cx="3904494" cy="946238"/>
            <a:chOff x="6221042" y="404538"/>
            <a:chExt cx="3904494" cy="946238"/>
          </a:xfrm>
        </p:grpSpPr>
        <p:sp>
          <p:nvSpPr>
            <p:cNvPr id="68" name="圆角矩形 67"/>
            <p:cNvSpPr/>
            <p:nvPr/>
          </p:nvSpPr>
          <p:spPr>
            <a:xfrm>
              <a:off x="6599143" y="518859"/>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69" name="椭圆 68"/>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70" name="文本框 33"/>
            <p:cNvSpPr txBox="1"/>
            <p:nvPr/>
          </p:nvSpPr>
          <p:spPr>
            <a:xfrm>
              <a:off x="6677374" y="662214"/>
              <a:ext cx="3227522"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安全是什么？</a:t>
              </a:r>
            </a:p>
          </p:txBody>
        </p:sp>
        <p:sp>
          <p:nvSpPr>
            <p:cNvPr id="71" name="TextBox 70"/>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01</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6752381" y="4365105"/>
            <a:ext cx="4354682" cy="946238"/>
            <a:chOff x="6221042" y="404538"/>
            <a:chExt cx="4354682" cy="946238"/>
          </a:xfrm>
        </p:grpSpPr>
        <p:sp>
          <p:nvSpPr>
            <p:cNvPr id="73" name="圆角矩形 72"/>
            <p:cNvSpPr/>
            <p:nvPr/>
          </p:nvSpPr>
          <p:spPr>
            <a:xfrm>
              <a:off x="6599143" y="518859"/>
              <a:ext cx="3976581"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4" name="椭圆 73"/>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75" name="文本框 33"/>
            <p:cNvSpPr txBox="1"/>
            <p:nvPr/>
          </p:nvSpPr>
          <p:spPr>
            <a:xfrm>
              <a:off x="7018126" y="662214"/>
              <a:ext cx="3227522"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事故发生的主要原因</a:t>
              </a:r>
            </a:p>
          </p:txBody>
        </p:sp>
        <p:sp>
          <p:nvSpPr>
            <p:cNvPr id="76" name="TextBox 75"/>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05</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5707896" y="2220697"/>
            <a:ext cx="4724615" cy="946238"/>
            <a:chOff x="6221042" y="404538"/>
            <a:chExt cx="4724616" cy="946238"/>
          </a:xfrm>
        </p:grpSpPr>
        <p:sp>
          <p:nvSpPr>
            <p:cNvPr id="78" name="圆角矩形 77"/>
            <p:cNvSpPr/>
            <p:nvPr/>
          </p:nvSpPr>
          <p:spPr>
            <a:xfrm>
              <a:off x="6766466" y="518859"/>
              <a:ext cx="4179192"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9" name="椭圆 78"/>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80" name="文本框 33"/>
            <p:cNvSpPr txBox="1"/>
            <p:nvPr/>
          </p:nvSpPr>
          <p:spPr>
            <a:xfrm>
              <a:off x="7379650" y="699046"/>
              <a:ext cx="3227522"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为什么要进行安全培训？</a:t>
              </a:r>
            </a:p>
          </p:txBody>
        </p:sp>
        <p:sp>
          <p:nvSpPr>
            <p:cNvPr id="81" name="TextBox 80"/>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03</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7202569" y="5386150"/>
            <a:ext cx="4821579" cy="946238"/>
            <a:chOff x="6221042" y="404538"/>
            <a:chExt cx="4821579" cy="946238"/>
          </a:xfrm>
        </p:grpSpPr>
        <p:sp>
          <p:nvSpPr>
            <p:cNvPr id="83" name="圆角矩形 82"/>
            <p:cNvSpPr/>
            <p:nvPr/>
          </p:nvSpPr>
          <p:spPr>
            <a:xfrm>
              <a:off x="6599143" y="518859"/>
              <a:ext cx="4443478"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84" name="椭圆 83"/>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85" name="文本框 33"/>
            <p:cNvSpPr txBox="1"/>
            <p:nvPr/>
          </p:nvSpPr>
          <p:spPr>
            <a:xfrm>
              <a:off x="7165991" y="662214"/>
              <a:ext cx="3782718"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以人为本切实做好安全工作</a:t>
              </a:r>
            </a:p>
          </p:txBody>
        </p:sp>
        <p:sp>
          <p:nvSpPr>
            <p:cNvPr id="86" name="TextBox 85"/>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06</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6256329" y="3284984"/>
            <a:ext cx="4176183" cy="946238"/>
            <a:chOff x="6221042" y="404538"/>
            <a:chExt cx="4176183" cy="946238"/>
          </a:xfrm>
        </p:grpSpPr>
        <p:sp>
          <p:nvSpPr>
            <p:cNvPr id="88" name="圆角矩形 87"/>
            <p:cNvSpPr/>
            <p:nvPr/>
          </p:nvSpPr>
          <p:spPr>
            <a:xfrm>
              <a:off x="6599143" y="518859"/>
              <a:ext cx="3798082"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89" name="椭圆 88"/>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90" name="文本框 33"/>
            <p:cNvSpPr txBox="1"/>
            <p:nvPr/>
          </p:nvSpPr>
          <p:spPr>
            <a:xfrm>
              <a:off x="7010121" y="662214"/>
              <a:ext cx="3227521"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安全管理的基本概念</a:t>
              </a:r>
            </a:p>
          </p:txBody>
        </p:sp>
        <p:sp>
          <p:nvSpPr>
            <p:cNvPr id="91" name="TextBox 90"/>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04</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92" name="组合 91"/>
          <p:cNvGrpSpPr/>
          <p:nvPr/>
        </p:nvGrpSpPr>
        <p:grpSpPr>
          <a:xfrm>
            <a:off x="535741" y="3861048"/>
            <a:ext cx="2188683" cy="2188683"/>
            <a:chOff x="1677608" y="2996952"/>
            <a:chExt cx="1395643" cy="1395643"/>
          </a:xfrm>
          <a:solidFill>
            <a:srgbClr val="C00000"/>
          </a:solidFill>
        </p:grpSpPr>
        <p:sp>
          <p:nvSpPr>
            <p:cNvPr id="93" name="Oval 60"/>
            <p:cNvSpPr>
              <a:spLocks noChangeAspect="1"/>
            </p:cNvSpPr>
            <p:nvPr/>
          </p:nvSpPr>
          <p:spPr>
            <a:xfrm>
              <a:off x="1677608" y="2996952"/>
              <a:ext cx="1395643" cy="1395643"/>
            </a:xfrm>
            <a:prstGeom prst="ellipse">
              <a:avLst/>
            </a:prstGeom>
            <a:grp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94" name="Oval 29"/>
            <p:cNvSpPr>
              <a:spLocks noChangeAspect="1"/>
            </p:cNvSpPr>
            <p:nvPr/>
          </p:nvSpPr>
          <p:spPr>
            <a:xfrm>
              <a:off x="1850114" y="3169458"/>
              <a:ext cx="1050630" cy="105063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95" name="TextBox 94"/>
          <p:cNvSpPr txBox="1"/>
          <p:nvPr/>
        </p:nvSpPr>
        <p:spPr>
          <a:xfrm>
            <a:off x="1130503" y="4355226"/>
            <a:ext cx="947759" cy="1200329"/>
          </a:xfrm>
          <a:prstGeom prst="rect">
            <a:avLst/>
          </a:prstGeom>
          <a:noFill/>
        </p:spPr>
        <p:txBody>
          <a:bodyPr wrap="square" rtlCol="0">
            <a:spAutoFit/>
          </a:bodyPr>
          <a:lstStyle/>
          <a:p>
            <a:r>
              <a:rPr lang="zh-CN" altLang="en-US" sz="7200" b="1" dirty="0">
                <a:solidFill>
                  <a:schemeClr val="bg1"/>
                </a:solidFill>
                <a:latin typeface="微软雅黑" panose="020B0503020204020204" pitchFamily="34" charset="-122"/>
                <a:ea typeface="微软雅黑" panose="020B0503020204020204" pitchFamily="34" charset="-122"/>
              </a:rPr>
              <a:t>宣</a:t>
            </a:r>
          </a:p>
        </p:txBody>
      </p:sp>
      <p:grpSp>
        <p:nvGrpSpPr>
          <p:cNvPr id="45" name="组合 44">
            <a:extLst>
              <a:ext uri="{FF2B5EF4-FFF2-40B4-BE49-F238E27FC236}">
                <a16:creationId xmlns:a16="http://schemas.microsoft.com/office/drawing/2014/main" id="{00CE1CA5-9619-C926-2EEF-30ADC1BA554D}"/>
              </a:ext>
            </a:extLst>
          </p:cNvPr>
          <p:cNvGrpSpPr/>
          <p:nvPr/>
        </p:nvGrpSpPr>
        <p:grpSpPr>
          <a:xfrm>
            <a:off x="2713211" y="4662087"/>
            <a:ext cx="2188683" cy="2188683"/>
            <a:chOff x="1677608" y="2996952"/>
            <a:chExt cx="1395643" cy="1395643"/>
          </a:xfrm>
          <a:solidFill>
            <a:srgbClr val="C00000"/>
          </a:solidFill>
        </p:grpSpPr>
        <p:sp>
          <p:nvSpPr>
            <p:cNvPr id="46" name="Oval 60">
              <a:extLst>
                <a:ext uri="{FF2B5EF4-FFF2-40B4-BE49-F238E27FC236}">
                  <a16:creationId xmlns:a16="http://schemas.microsoft.com/office/drawing/2014/main" id="{E381BB8B-AF42-A2BC-911F-12E1ECDD0DEB}"/>
                </a:ext>
              </a:extLst>
            </p:cNvPr>
            <p:cNvSpPr>
              <a:spLocks noChangeAspect="1"/>
            </p:cNvSpPr>
            <p:nvPr/>
          </p:nvSpPr>
          <p:spPr>
            <a:xfrm>
              <a:off x="1677608" y="2996952"/>
              <a:ext cx="1395643" cy="1395643"/>
            </a:xfrm>
            <a:prstGeom prst="ellipse">
              <a:avLst/>
            </a:prstGeom>
            <a:grp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47" name="Oval 29">
              <a:extLst>
                <a:ext uri="{FF2B5EF4-FFF2-40B4-BE49-F238E27FC236}">
                  <a16:creationId xmlns:a16="http://schemas.microsoft.com/office/drawing/2014/main" id="{8AD0DBAF-AC60-553F-A2D8-D360FB4249D2}"/>
                </a:ext>
              </a:extLst>
            </p:cNvPr>
            <p:cNvSpPr>
              <a:spLocks noChangeAspect="1"/>
            </p:cNvSpPr>
            <p:nvPr/>
          </p:nvSpPr>
          <p:spPr>
            <a:xfrm>
              <a:off x="1850114" y="3169458"/>
              <a:ext cx="1050630" cy="105063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48" name="TextBox 94">
            <a:extLst>
              <a:ext uri="{FF2B5EF4-FFF2-40B4-BE49-F238E27FC236}">
                <a16:creationId xmlns:a16="http://schemas.microsoft.com/office/drawing/2014/main" id="{F9EEDD20-AC92-4A03-70EF-6500CD014C31}"/>
              </a:ext>
            </a:extLst>
          </p:cNvPr>
          <p:cNvSpPr txBox="1"/>
          <p:nvPr/>
        </p:nvSpPr>
        <p:spPr>
          <a:xfrm>
            <a:off x="3289275" y="5156264"/>
            <a:ext cx="947759" cy="1200329"/>
          </a:xfrm>
          <a:prstGeom prst="rect">
            <a:avLst/>
          </a:prstGeom>
          <a:noFill/>
        </p:spPr>
        <p:txBody>
          <a:bodyPr wrap="square" rtlCol="0">
            <a:spAutoFit/>
          </a:bodyPr>
          <a:lstStyle/>
          <a:p>
            <a:r>
              <a:rPr lang="zh-CN" altLang="en-US" sz="7200" b="1" dirty="0">
                <a:solidFill>
                  <a:schemeClr val="bg1"/>
                </a:solidFill>
                <a:latin typeface="微软雅黑" panose="020B0503020204020204" pitchFamily="34" charset="-122"/>
                <a:ea typeface="微软雅黑" panose="020B0503020204020204" pitchFamily="34" charset="-122"/>
              </a:rPr>
              <a:t>讲</a:t>
            </a:r>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ppt_x"/>
                                          </p:val>
                                        </p:tav>
                                        <p:tav tm="100000">
                                          <p:val>
                                            <p:strVal val="#ppt_x"/>
                                          </p:val>
                                        </p:tav>
                                      </p:tavLst>
                                    </p:anim>
                                    <p:anim calcmode="lin" valueType="num">
                                      <p:cBhvr additive="base">
                                        <p:cTn id="16" dur="500" fill="hold"/>
                                        <p:tgtEl>
                                          <p:spTgt spid="92"/>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6" presetClass="entr" presetSubtype="16" fill="hold"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circle(in)">
                                      <p:cBhvr>
                                        <p:cTn id="20" dur="750"/>
                                        <p:tgtEl>
                                          <p:spTgt spid="67"/>
                                        </p:tgtEl>
                                      </p:cBhvr>
                                    </p:animEffect>
                                  </p:childTnLst>
                                </p:cTn>
                              </p:par>
                              <p:par>
                                <p:cTn id="21" presetID="2" presetClass="entr" presetSubtype="1"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ppt_x"/>
                                          </p:val>
                                        </p:tav>
                                        <p:tav tm="100000">
                                          <p:val>
                                            <p:strVal val="#ppt_x"/>
                                          </p:val>
                                        </p:tav>
                                      </p:tavLst>
                                    </p:anim>
                                    <p:anim calcmode="lin" valueType="num">
                                      <p:cBhvr additive="base">
                                        <p:cTn id="24" dur="500" fill="hold"/>
                                        <p:tgtEl>
                                          <p:spTgt spid="45"/>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6" presetClass="entr" presetSubtype="16"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circle(in)">
                                      <p:cBhvr>
                                        <p:cTn id="28" dur="750"/>
                                        <p:tgtEl>
                                          <p:spTgt spid="66"/>
                                        </p:tgtEl>
                                      </p:cBhvr>
                                    </p:animEffect>
                                  </p:childTnLst>
                                </p:cTn>
                              </p:par>
                            </p:childTnLst>
                          </p:cTn>
                        </p:par>
                        <p:par>
                          <p:cTn id="29" fill="hold">
                            <p:stCondLst>
                              <p:cond delay="2250"/>
                            </p:stCondLst>
                            <p:childTnLst>
                              <p:par>
                                <p:cTn id="30" presetID="6" presetClass="entr" presetSubtype="16"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circle(in)">
                                      <p:cBhvr>
                                        <p:cTn id="32" dur="750"/>
                                        <p:tgtEl>
                                          <p:spTgt spid="77"/>
                                        </p:tgtEl>
                                      </p:cBhvr>
                                    </p:animEffect>
                                  </p:childTnLst>
                                </p:cTn>
                              </p:par>
                            </p:childTnLst>
                          </p:cTn>
                        </p:par>
                        <p:par>
                          <p:cTn id="33" fill="hold">
                            <p:stCondLst>
                              <p:cond delay="3000"/>
                            </p:stCondLst>
                            <p:childTnLst>
                              <p:par>
                                <p:cTn id="34" presetID="6" presetClass="entr" presetSubtype="16" fill="hold" nodeType="afterEffect">
                                  <p:stCondLst>
                                    <p:cond delay="0"/>
                                  </p:stCondLst>
                                  <p:childTnLst>
                                    <p:set>
                                      <p:cBhvr>
                                        <p:cTn id="35" dur="1" fill="hold">
                                          <p:stCondLst>
                                            <p:cond delay="0"/>
                                          </p:stCondLst>
                                        </p:cTn>
                                        <p:tgtEl>
                                          <p:spTgt spid="87"/>
                                        </p:tgtEl>
                                        <p:attrNameLst>
                                          <p:attrName>style.visibility</p:attrName>
                                        </p:attrNameLst>
                                      </p:cBhvr>
                                      <p:to>
                                        <p:strVal val="visible"/>
                                      </p:to>
                                    </p:set>
                                    <p:animEffect transition="in" filter="circle(in)">
                                      <p:cBhvr>
                                        <p:cTn id="36" dur="750"/>
                                        <p:tgtEl>
                                          <p:spTgt spid="87"/>
                                        </p:tgtEl>
                                      </p:cBhvr>
                                    </p:animEffect>
                                  </p:childTnLst>
                                </p:cTn>
                              </p:par>
                            </p:childTnLst>
                          </p:cTn>
                        </p:par>
                        <p:par>
                          <p:cTn id="37" fill="hold">
                            <p:stCondLst>
                              <p:cond delay="3750"/>
                            </p:stCondLst>
                            <p:childTnLst>
                              <p:par>
                                <p:cTn id="38" presetID="6" presetClass="entr" presetSubtype="16" fill="hold"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circle(in)">
                                      <p:cBhvr>
                                        <p:cTn id="40" dur="750"/>
                                        <p:tgtEl>
                                          <p:spTgt spid="72"/>
                                        </p:tgtEl>
                                      </p:cBhvr>
                                    </p:animEffect>
                                  </p:childTnLst>
                                </p:cTn>
                              </p:par>
                            </p:childTnLst>
                          </p:cTn>
                        </p:par>
                        <p:par>
                          <p:cTn id="41" fill="hold">
                            <p:stCondLst>
                              <p:cond delay="4500"/>
                            </p:stCondLst>
                            <p:childTnLst>
                              <p:par>
                                <p:cTn id="42" presetID="6" presetClass="entr" presetSubtype="16" fill="hold" nodeType="after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circle(in)">
                                      <p:cBhvr>
                                        <p:cTn id="44" dur="75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22" name="圆角矩形 21"/>
          <p:cNvSpPr/>
          <p:nvPr/>
        </p:nvSpPr>
        <p:spPr>
          <a:xfrm>
            <a:off x="2574791" y="4728483"/>
            <a:ext cx="6619346" cy="1040378"/>
          </a:xfrm>
          <a:prstGeom prst="roundRect">
            <a:avLst>
              <a:gd name="adj" fmla="val 10215"/>
            </a:avLst>
          </a:prstGeom>
          <a:gradFill flip="none" rotWithShape="1">
            <a:gsLst>
              <a:gs pos="100000">
                <a:sysClr val="window" lastClr="FFFFFF">
                  <a:lumMod val="85000"/>
                </a:sysClr>
              </a:gs>
              <a:gs pos="0">
                <a:sysClr val="window" lastClr="FFFFFF"/>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23" name="圆角矩形 22"/>
          <p:cNvSpPr/>
          <p:nvPr/>
        </p:nvSpPr>
        <p:spPr>
          <a:xfrm>
            <a:off x="2698865" y="4756337"/>
            <a:ext cx="1553953" cy="1040378"/>
          </a:xfrm>
          <a:prstGeom prst="roundRect">
            <a:avLst>
              <a:gd name="adj" fmla="val 10215"/>
            </a:avLst>
          </a:prstGeom>
          <a:solidFill>
            <a:srgbClr val="C00000"/>
          </a:solidFill>
          <a:ln w="25400" cap="flat" cmpd="sng" algn="ctr">
            <a:noFill/>
            <a:prstDash val="solid"/>
          </a:ln>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nvGrpSpPr>
          <p:cNvPr id="24" name="组合 19"/>
          <p:cNvGrpSpPr/>
          <p:nvPr/>
        </p:nvGrpSpPr>
        <p:grpSpPr bwMode="auto">
          <a:xfrm>
            <a:off x="2584874" y="4356918"/>
            <a:ext cx="1783268" cy="1783508"/>
            <a:chOff x="3733576" y="3930057"/>
            <a:chExt cx="1800000" cy="1800000"/>
          </a:xfrm>
        </p:grpSpPr>
        <p:sp>
          <p:nvSpPr>
            <p:cNvPr id="29" name="椭圆 28"/>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34" name="任意多边形 33"/>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35" name="椭圆 34"/>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sp>
        <p:nvSpPr>
          <p:cNvPr id="36" name="矩形 35"/>
          <p:cNvSpPr/>
          <p:nvPr/>
        </p:nvSpPr>
        <p:spPr>
          <a:xfrm>
            <a:off x="2981107" y="5075930"/>
            <a:ext cx="964208" cy="338412"/>
          </a:xfrm>
          <a:prstGeom prst="rect">
            <a:avLst/>
          </a:prstGeom>
        </p:spPr>
        <p:txBody>
          <a:bodyPr wrap="square" lIns="91424" tIns="45713" rIns="91424" bIns="45713">
            <a:spAutoFit/>
          </a:bodyPr>
          <a:lstStyle/>
          <a:p>
            <a:pPr algn="ctr" defTabSz="1218565"/>
            <a:r>
              <a:rPr lang="zh-CN" altLang="en-US" sz="16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事故</a:t>
            </a:r>
          </a:p>
        </p:txBody>
      </p:sp>
      <p:sp>
        <p:nvSpPr>
          <p:cNvPr id="37" name="圆角矩形 36"/>
          <p:cNvSpPr/>
          <p:nvPr/>
        </p:nvSpPr>
        <p:spPr>
          <a:xfrm>
            <a:off x="2574791" y="1632190"/>
            <a:ext cx="6619346" cy="1040378"/>
          </a:xfrm>
          <a:prstGeom prst="roundRect">
            <a:avLst>
              <a:gd name="adj" fmla="val 10215"/>
            </a:avLst>
          </a:prstGeom>
          <a:gradFill flip="none" rotWithShape="1">
            <a:gsLst>
              <a:gs pos="100000">
                <a:sysClr val="window" lastClr="FFFFFF">
                  <a:lumMod val="85000"/>
                </a:sysClr>
              </a:gs>
              <a:gs pos="0">
                <a:sysClr val="window" lastClr="FFFFFF"/>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2698865" y="1632190"/>
            <a:ext cx="1553953" cy="1040378"/>
          </a:xfrm>
          <a:prstGeom prst="roundRect">
            <a:avLst>
              <a:gd name="adj" fmla="val 10215"/>
            </a:avLst>
          </a:prstGeom>
          <a:solidFill>
            <a:srgbClr val="C00000"/>
          </a:solidFill>
          <a:ln w="25400" cap="flat" cmpd="sng" algn="ctr">
            <a:noFill/>
            <a:prstDash val="solid"/>
          </a:ln>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nvGrpSpPr>
          <p:cNvPr id="39" name="组合 19"/>
          <p:cNvGrpSpPr/>
          <p:nvPr/>
        </p:nvGrpSpPr>
        <p:grpSpPr bwMode="auto">
          <a:xfrm>
            <a:off x="2584874" y="1260625"/>
            <a:ext cx="1783268" cy="1783508"/>
            <a:chOff x="3733576" y="3930057"/>
            <a:chExt cx="1800000" cy="1800000"/>
          </a:xfrm>
        </p:grpSpPr>
        <p:sp>
          <p:nvSpPr>
            <p:cNvPr id="40" name="椭圆 39"/>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41" name="任意多边形 40"/>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42" name="椭圆 41"/>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sp>
        <p:nvSpPr>
          <p:cNvPr id="43" name="矩形 42"/>
          <p:cNvSpPr/>
          <p:nvPr/>
        </p:nvSpPr>
        <p:spPr>
          <a:xfrm>
            <a:off x="2981107" y="1983173"/>
            <a:ext cx="1052503" cy="338412"/>
          </a:xfrm>
          <a:prstGeom prst="rect">
            <a:avLst/>
          </a:prstGeom>
        </p:spPr>
        <p:txBody>
          <a:bodyPr wrap="square" lIns="91424" tIns="45713" rIns="91424" bIns="45713">
            <a:spAutoFit/>
          </a:bodyPr>
          <a:lstStyle/>
          <a:p>
            <a:pPr algn="ctr" defTabSz="1218565">
              <a:defRPr/>
            </a:pPr>
            <a:r>
              <a:rPr lang="zh-CN" altLang="en-US" sz="16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危害</a:t>
            </a:r>
          </a:p>
        </p:txBody>
      </p:sp>
      <p:sp>
        <p:nvSpPr>
          <p:cNvPr id="44" name="圆角矩形 43"/>
          <p:cNvSpPr/>
          <p:nvPr/>
        </p:nvSpPr>
        <p:spPr>
          <a:xfrm>
            <a:off x="4086756" y="3101462"/>
            <a:ext cx="6619343" cy="1039098"/>
          </a:xfrm>
          <a:prstGeom prst="roundRect">
            <a:avLst>
              <a:gd name="adj" fmla="val 10215"/>
            </a:avLst>
          </a:prstGeom>
          <a:gradFill flip="none" rotWithShape="1">
            <a:gsLst>
              <a:gs pos="0">
                <a:sysClr val="window" lastClr="FFFFFF">
                  <a:lumMod val="85000"/>
                </a:sysClr>
              </a:gs>
              <a:gs pos="100000">
                <a:sysClr val="window" lastClr="FFFFFF">
                  <a:lumMod val="95000"/>
                </a:sysClr>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45" name="圆角矩形 44"/>
          <p:cNvSpPr/>
          <p:nvPr/>
        </p:nvSpPr>
        <p:spPr>
          <a:xfrm>
            <a:off x="9017378" y="3106156"/>
            <a:ext cx="1553950" cy="1039098"/>
          </a:xfrm>
          <a:prstGeom prst="roundRect">
            <a:avLst>
              <a:gd name="adj" fmla="val 10215"/>
            </a:avLst>
          </a:prstGeom>
          <a:solidFill>
            <a:srgbClr val="00153E"/>
          </a:solidFill>
          <a:ln w="25400" cap="flat" cmpd="sng" algn="ctr">
            <a:solidFill>
              <a:srgbClr val="00153E"/>
            </a:solidFill>
            <a:prstDash val="solid"/>
          </a:ln>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nvGrpSpPr>
          <p:cNvPr id="46" name="组合 45"/>
          <p:cNvGrpSpPr/>
          <p:nvPr/>
        </p:nvGrpSpPr>
        <p:grpSpPr bwMode="auto">
          <a:xfrm>
            <a:off x="8886414" y="2734592"/>
            <a:ext cx="1781987" cy="1782229"/>
            <a:chOff x="3733576" y="3930057"/>
            <a:chExt cx="1800000" cy="1800000"/>
          </a:xfrm>
        </p:grpSpPr>
        <p:sp>
          <p:nvSpPr>
            <p:cNvPr id="47" name="椭圆 46"/>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48" name="任意多边形 4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52" name="椭圆 51"/>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sp>
        <p:nvSpPr>
          <p:cNvPr id="53" name="矩形 52"/>
          <p:cNvSpPr/>
          <p:nvPr/>
        </p:nvSpPr>
        <p:spPr>
          <a:xfrm>
            <a:off x="9302685" y="3451806"/>
            <a:ext cx="983335" cy="338412"/>
          </a:xfrm>
          <a:prstGeom prst="rect">
            <a:avLst/>
          </a:prstGeom>
        </p:spPr>
        <p:txBody>
          <a:bodyPr wrap="square" lIns="91424" tIns="45713" rIns="91424" bIns="45713">
            <a:spAutoFit/>
          </a:bodyPr>
          <a:lstStyle/>
          <a:p>
            <a:pPr algn="ctr" defTabSz="1218565"/>
            <a:r>
              <a:rPr lang="zh-CN" altLang="en-US" sz="16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危险源</a:t>
            </a:r>
          </a:p>
        </p:txBody>
      </p:sp>
      <p:sp>
        <p:nvSpPr>
          <p:cNvPr id="54" name="圆角矩形 53"/>
          <p:cNvSpPr/>
          <p:nvPr/>
        </p:nvSpPr>
        <p:spPr>
          <a:xfrm>
            <a:off x="4563313" y="1722341"/>
            <a:ext cx="4459797" cy="860081"/>
          </a:xfrm>
          <a:prstGeom prst="roundRect">
            <a:avLst>
              <a:gd name="adj" fmla="val 50000"/>
            </a:avLst>
          </a:prstGeom>
          <a:solidFill>
            <a:srgbClr val="C00000"/>
          </a:solidFill>
          <a:ln w="28575" cap="flat">
            <a:noFill/>
            <a:prstDash val="solid"/>
            <a:miter lim="800000"/>
          </a:ln>
          <a:effectLst>
            <a:innerShdw blurRad="63500" dist="50800" dir="13500000">
              <a:prstClr val="black">
                <a:alpha val="50000"/>
              </a:prstClr>
            </a:innerShdw>
          </a:effectLst>
        </p:spPr>
        <p:txBody>
          <a:bodyPr vert="horz" wrap="square" lIns="91424" tIns="45713" rIns="91424" bIns="45713" numCol="1" anchor="t" anchorCtr="0" compatLnSpc="1"/>
          <a:lstStyle/>
          <a:p>
            <a:pPr defTabSz="1218565"/>
            <a:endParaRPr lang="zh-CN" altLang="en-US" sz="2400" kern="0">
              <a:solidFill>
                <a:prstClr val="black"/>
              </a:solidFill>
            </a:endParaRPr>
          </a:p>
        </p:txBody>
      </p:sp>
      <p:sp>
        <p:nvSpPr>
          <p:cNvPr id="55" name="矩形 34"/>
          <p:cNvSpPr>
            <a:spLocks noChangeArrowheads="1"/>
          </p:cNvSpPr>
          <p:nvPr/>
        </p:nvSpPr>
        <p:spPr bwMode="auto">
          <a:xfrm>
            <a:off x="4827793" y="1861023"/>
            <a:ext cx="4033267" cy="609383"/>
          </a:xfrm>
          <a:prstGeom prst="rect">
            <a:avLst/>
          </a:prstGeom>
          <a:noFill/>
          <a:ln w="9525">
            <a:noFill/>
            <a:miter lim="800000"/>
          </a:ln>
        </p:spPr>
        <p:txBody>
          <a:bodyPr wrap="square" lIns="91424" tIns="45713" rIns="91424" bIns="45713">
            <a:spAutoFit/>
          </a:bodyPr>
          <a:lstStyle/>
          <a:p>
            <a:pPr defTabSz="1218565">
              <a:lnSpc>
                <a:spcPct val="120000"/>
              </a:lnSpc>
              <a:defRPr/>
            </a:pPr>
            <a:r>
              <a:rPr lang="zh-CN" altLang="en-US" sz="14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可能造成人员伤亡、疾病、财产损失、工作环境破坏的根源或状态。</a:t>
            </a:r>
            <a:endParaRPr lang="zh-CN" altLang="en-US" sz="1400" kern="0" dirty="0">
              <a:solidFill>
                <a:sysClr val="window" lastClr="FFFFFF"/>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4230701" y="3195663"/>
            <a:ext cx="4459797" cy="860081"/>
          </a:xfrm>
          <a:prstGeom prst="roundRect">
            <a:avLst>
              <a:gd name="adj" fmla="val 43332"/>
            </a:avLst>
          </a:prstGeom>
          <a:solidFill>
            <a:srgbClr val="00153E"/>
          </a:solidFill>
          <a:ln w="28575" cap="flat">
            <a:noFill/>
            <a:prstDash val="solid"/>
            <a:miter lim="800000"/>
          </a:ln>
          <a:effectLst>
            <a:innerShdw blurRad="63500" dist="50800" dir="13500000">
              <a:prstClr val="black">
                <a:alpha val="50000"/>
              </a:prstClr>
            </a:innerShdw>
          </a:effectLst>
        </p:spPr>
        <p:txBody>
          <a:bodyPr vert="horz" wrap="square" lIns="91424" tIns="45713" rIns="91424" bIns="45713" numCol="1" anchor="t" anchorCtr="0" compatLnSpc="1"/>
          <a:lstStyle/>
          <a:p>
            <a:pPr defTabSz="1218565"/>
            <a:endParaRPr lang="zh-CN" altLang="en-US" sz="2400" kern="0">
              <a:solidFill>
                <a:prstClr val="black"/>
              </a:solidFill>
            </a:endParaRPr>
          </a:p>
        </p:txBody>
      </p:sp>
      <p:sp>
        <p:nvSpPr>
          <p:cNvPr id="57" name="圆角矩形 56"/>
          <p:cNvSpPr/>
          <p:nvPr/>
        </p:nvSpPr>
        <p:spPr>
          <a:xfrm>
            <a:off x="4614625" y="4814140"/>
            <a:ext cx="4459797" cy="860081"/>
          </a:xfrm>
          <a:prstGeom prst="roundRect">
            <a:avLst>
              <a:gd name="adj" fmla="val 44691"/>
            </a:avLst>
          </a:prstGeom>
          <a:solidFill>
            <a:srgbClr val="C00000"/>
          </a:solidFill>
          <a:ln w="28575" cap="flat">
            <a:noFill/>
            <a:prstDash val="solid"/>
            <a:miter lim="800000"/>
          </a:ln>
          <a:effectLst>
            <a:innerShdw blurRad="63500" dist="50800" dir="13500000">
              <a:prstClr val="black">
                <a:alpha val="50000"/>
              </a:prstClr>
            </a:innerShdw>
          </a:effectLst>
        </p:spPr>
        <p:txBody>
          <a:bodyPr vert="horz" wrap="square" lIns="91424" tIns="45713" rIns="91424" bIns="45713" numCol="1" anchor="t" anchorCtr="0" compatLnSpc="1"/>
          <a:lstStyle/>
          <a:p>
            <a:pPr defTabSz="1218565"/>
            <a:endParaRPr lang="zh-CN" altLang="en-US" sz="2400" kern="0">
              <a:solidFill>
                <a:prstClr val="black"/>
              </a:solidFill>
            </a:endParaRPr>
          </a:p>
        </p:txBody>
      </p:sp>
      <p:sp>
        <p:nvSpPr>
          <p:cNvPr id="59" name="矩形 34"/>
          <p:cNvSpPr>
            <a:spLocks noChangeArrowheads="1"/>
          </p:cNvSpPr>
          <p:nvPr/>
        </p:nvSpPr>
        <p:spPr bwMode="auto">
          <a:xfrm>
            <a:off x="4443967" y="3347907"/>
            <a:ext cx="4033267" cy="609383"/>
          </a:xfrm>
          <a:prstGeom prst="rect">
            <a:avLst/>
          </a:prstGeom>
          <a:noFill/>
          <a:ln w="9525">
            <a:noFill/>
            <a:miter lim="800000"/>
          </a:ln>
        </p:spPr>
        <p:txBody>
          <a:bodyPr wrap="square" lIns="91424" tIns="45713" rIns="91424" bIns="45713">
            <a:spAutoFit/>
          </a:bodyPr>
          <a:lstStyle/>
          <a:p>
            <a:pPr defTabSz="1218565">
              <a:lnSpc>
                <a:spcPct val="120000"/>
              </a:lnSpc>
              <a:defRPr/>
            </a:pPr>
            <a:r>
              <a:rPr lang="zh-CN" altLang="en-US" sz="14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危险的根源，是指可能导致人员伤亡或物质损失事故的、潜在的不安全因素</a:t>
            </a:r>
          </a:p>
        </p:txBody>
      </p:sp>
      <p:sp>
        <p:nvSpPr>
          <p:cNvPr id="60" name="矩形 34"/>
          <p:cNvSpPr>
            <a:spLocks noChangeArrowheads="1"/>
          </p:cNvSpPr>
          <p:nvPr/>
        </p:nvSpPr>
        <p:spPr bwMode="auto">
          <a:xfrm>
            <a:off x="4827890" y="4851233"/>
            <a:ext cx="4033267" cy="1126448"/>
          </a:xfrm>
          <a:prstGeom prst="rect">
            <a:avLst/>
          </a:prstGeom>
          <a:noFill/>
          <a:ln w="9525">
            <a:noFill/>
            <a:miter lim="800000"/>
          </a:ln>
        </p:spPr>
        <p:txBody>
          <a:bodyPr wrap="square" lIns="91424" tIns="45713" rIns="91424" bIns="45713">
            <a:spAutoFit/>
          </a:bodyPr>
          <a:lstStyle/>
          <a:p>
            <a:pPr defTabSz="1218565">
              <a:lnSpc>
                <a:spcPct val="120000"/>
              </a:lnSpc>
              <a:defRPr/>
            </a:pPr>
            <a:r>
              <a:rPr lang="zh-CN" altLang="en-US" sz="14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指人们在实现有目的的行动过程中，由不安全的行为、动作或不安全的状态所引起的、突然发生的、与人的意志相反且事先未能预料到的意外事件。</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30436" y="183994"/>
            <a:ext cx="9467277" cy="946727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500" fill="hold"/>
                                        <p:tgtEl>
                                          <p:spTgt spid="37"/>
                                        </p:tgtEl>
                                        <p:attrNameLst>
                                          <p:attrName>ppt_x</p:attrName>
                                        </p:attrNameLst>
                                      </p:cBhvr>
                                      <p:tavLst>
                                        <p:tav tm="0">
                                          <p:val>
                                            <p:strVal val="0-#ppt_w/2"/>
                                          </p:val>
                                        </p:tav>
                                        <p:tav tm="100000">
                                          <p:val>
                                            <p:strVal val="#ppt_x"/>
                                          </p:val>
                                        </p:tav>
                                      </p:tavLst>
                                    </p:anim>
                                    <p:anim calcmode="lin" valueType="num">
                                      <p:cBhvr additive="base">
                                        <p:cTn id="14" dur="500" fill="hold"/>
                                        <p:tgtEl>
                                          <p:spTgt spid="3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barn(inVertical)">
                                      <p:cBhvr>
                                        <p:cTn id="22" dur="500"/>
                                        <p:tgtEl>
                                          <p:spTgt spid="54"/>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randombar(horizontal)">
                                      <p:cBhvr>
                                        <p:cTn id="26" dur="500"/>
                                        <p:tgtEl>
                                          <p:spTgt spid="43"/>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p:cTn id="34" dur="500" fill="hold"/>
                                        <p:tgtEl>
                                          <p:spTgt spid="46"/>
                                        </p:tgtEl>
                                        <p:attrNameLst>
                                          <p:attrName>ppt_w</p:attrName>
                                        </p:attrNameLst>
                                      </p:cBhvr>
                                      <p:tavLst>
                                        <p:tav tm="0">
                                          <p:val>
                                            <p:fltVal val="0"/>
                                          </p:val>
                                        </p:tav>
                                        <p:tav tm="100000">
                                          <p:val>
                                            <p:strVal val="#ppt_w"/>
                                          </p:val>
                                        </p:tav>
                                      </p:tavLst>
                                    </p:anim>
                                    <p:anim calcmode="lin" valueType="num">
                                      <p:cBhvr>
                                        <p:cTn id="35" dur="500" fill="hold"/>
                                        <p:tgtEl>
                                          <p:spTgt spid="46"/>
                                        </p:tgtEl>
                                        <p:attrNameLst>
                                          <p:attrName>ppt_h</p:attrName>
                                        </p:attrNameLst>
                                      </p:cBhvr>
                                      <p:tavLst>
                                        <p:tav tm="0">
                                          <p:val>
                                            <p:fltVal val="0"/>
                                          </p:val>
                                        </p:tav>
                                        <p:tav tm="100000">
                                          <p:val>
                                            <p:strVal val="#ppt_h"/>
                                          </p:val>
                                        </p:tav>
                                      </p:tavLst>
                                    </p:anim>
                                    <p:animEffect transition="in" filter="fade">
                                      <p:cBhvr>
                                        <p:cTn id="36" dur="500"/>
                                        <p:tgtEl>
                                          <p:spTgt spid="46"/>
                                        </p:tgtEl>
                                      </p:cBhvr>
                                    </p:animEffect>
                                  </p:childTnLst>
                                </p:cTn>
                              </p:par>
                            </p:childTnLst>
                          </p:cTn>
                        </p:par>
                        <p:par>
                          <p:cTn id="37" fill="hold">
                            <p:stCondLst>
                              <p:cond delay="3500"/>
                            </p:stCondLst>
                            <p:childTnLst>
                              <p:par>
                                <p:cTn id="38" presetID="2" presetClass="entr" presetSubtype="2"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1+#ppt_w/2"/>
                                          </p:val>
                                        </p:tav>
                                        <p:tav tm="100000">
                                          <p:val>
                                            <p:strVal val="#ppt_x"/>
                                          </p:val>
                                        </p:tav>
                                      </p:tavLst>
                                    </p:anim>
                                    <p:anim calcmode="lin" valueType="num">
                                      <p:cBhvr additive="base">
                                        <p:cTn id="41" dur="500" fill="hold"/>
                                        <p:tgtEl>
                                          <p:spTgt spid="44"/>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down)">
                                      <p:cBhvr>
                                        <p:cTn id="45" dur="500"/>
                                        <p:tgtEl>
                                          <p:spTgt spid="45"/>
                                        </p:tgtEl>
                                      </p:cBhvr>
                                    </p:animEffect>
                                  </p:childTnLst>
                                </p:cTn>
                              </p:par>
                            </p:childTnLst>
                          </p:cTn>
                        </p:par>
                        <p:par>
                          <p:cTn id="46" fill="hold">
                            <p:stCondLst>
                              <p:cond delay="4500"/>
                            </p:stCondLst>
                            <p:childTnLst>
                              <p:par>
                                <p:cTn id="47" presetID="16" presetClass="entr" presetSubtype="21"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barn(inVertical)">
                                      <p:cBhvr>
                                        <p:cTn id="49" dur="500"/>
                                        <p:tgtEl>
                                          <p:spTgt spid="56"/>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randombar(horizontal)">
                                      <p:cBhvr>
                                        <p:cTn id="53" dur="500"/>
                                        <p:tgtEl>
                                          <p:spTgt spid="53"/>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wipe(left)">
                                      <p:cBhvr>
                                        <p:cTn id="57" dur="500"/>
                                        <p:tgtEl>
                                          <p:spTgt spid="59"/>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childTnLst>
                          </p:cTn>
                        </p:par>
                        <p:par>
                          <p:cTn id="64" fill="hold">
                            <p:stCondLst>
                              <p:cond delay="6500"/>
                            </p:stCondLst>
                            <p:childTnLst>
                              <p:par>
                                <p:cTn id="65" presetID="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0-#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2" presetClass="entr" presetSubtype="4"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down)">
                                      <p:cBhvr>
                                        <p:cTn id="72" dur="500"/>
                                        <p:tgtEl>
                                          <p:spTgt spid="23"/>
                                        </p:tgtEl>
                                      </p:cBhvr>
                                    </p:animEffect>
                                  </p:childTnLst>
                                </p:cTn>
                              </p:par>
                            </p:childTnLst>
                          </p:cTn>
                        </p:par>
                        <p:par>
                          <p:cTn id="73" fill="hold">
                            <p:stCondLst>
                              <p:cond delay="7500"/>
                            </p:stCondLst>
                            <p:childTnLst>
                              <p:par>
                                <p:cTn id="74" presetID="16" presetClass="entr" presetSubtype="21" fill="hold" grpId="0" nodeType="afterEffect">
                                  <p:stCondLst>
                                    <p:cond delay="0"/>
                                  </p:stCondLst>
                                  <p:childTnLst>
                                    <p:set>
                                      <p:cBhvr>
                                        <p:cTn id="75" dur="1" fill="hold">
                                          <p:stCondLst>
                                            <p:cond delay="0"/>
                                          </p:stCondLst>
                                        </p:cTn>
                                        <p:tgtEl>
                                          <p:spTgt spid="57"/>
                                        </p:tgtEl>
                                        <p:attrNameLst>
                                          <p:attrName>style.visibility</p:attrName>
                                        </p:attrNameLst>
                                      </p:cBhvr>
                                      <p:to>
                                        <p:strVal val="visible"/>
                                      </p:to>
                                    </p:set>
                                    <p:animEffect transition="in" filter="barn(inVertical)">
                                      <p:cBhvr>
                                        <p:cTn id="76" dur="500"/>
                                        <p:tgtEl>
                                          <p:spTgt spid="57"/>
                                        </p:tgtEl>
                                      </p:cBhvr>
                                    </p:animEffect>
                                  </p:childTnLst>
                                </p:cTn>
                              </p:par>
                            </p:childTnLst>
                          </p:cTn>
                        </p:par>
                        <p:par>
                          <p:cTn id="77" fill="hold">
                            <p:stCondLst>
                              <p:cond delay="8000"/>
                            </p:stCondLst>
                            <p:childTnLst>
                              <p:par>
                                <p:cTn id="78" presetID="14" presetClass="entr" presetSubtype="10" fill="hold" grpId="0"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randombar(horizontal)">
                                      <p:cBhvr>
                                        <p:cTn id="80" dur="500"/>
                                        <p:tgtEl>
                                          <p:spTgt spid="36"/>
                                        </p:tgtEl>
                                      </p:cBhvr>
                                    </p:animEffect>
                                  </p:childTnLst>
                                </p:cTn>
                              </p:par>
                            </p:childTnLst>
                          </p:cTn>
                        </p:par>
                        <p:par>
                          <p:cTn id="81" fill="hold">
                            <p:stCondLst>
                              <p:cond delay="8500"/>
                            </p:stCondLst>
                            <p:childTnLst>
                              <p:par>
                                <p:cTn id="82" presetID="22" presetClass="entr" presetSubtype="8" fill="hold" grpId="0" nodeType="afterEffect">
                                  <p:stCondLst>
                                    <p:cond delay="0"/>
                                  </p:stCondLst>
                                  <p:childTnLst>
                                    <p:set>
                                      <p:cBhvr>
                                        <p:cTn id="83" dur="1" fill="hold">
                                          <p:stCondLst>
                                            <p:cond delay="0"/>
                                          </p:stCondLst>
                                        </p:cTn>
                                        <p:tgtEl>
                                          <p:spTgt spid="60"/>
                                        </p:tgtEl>
                                        <p:attrNameLst>
                                          <p:attrName>style.visibility</p:attrName>
                                        </p:attrNameLst>
                                      </p:cBhvr>
                                      <p:to>
                                        <p:strVal val="visible"/>
                                      </p:to>
                                    </p:set>
                                    <p:animEffect transition="in" filter="wipe(left)">
                                      <p:cBhvr>
                                        <p:cTn id="8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36" grpId="0"/>
      <p:bldP spid="37" grpId="0" animBg="1"/>
      <p:bldP spid="38" grpId="0" animBg="1"/>
      <p:bldP spid="43" grpId="0"/>
      <p:bldP spid="44" grpId="0" animBg="1"/>
      <p:bldP spid="45" grpId="0" animBg="1"/>
      <p:bldP spid="53" grpId="0"/>
      <p:bldP spid="54" grpId="0" animBg="1"/>
      <p:bldP spid="55" grpId="0"/>
      <p:bldP spid="56" grpId="0" animBg="1"/>
      <p:bldP spid="57" grpId="0" animBg="1"/>
      <p:bldP spid="59" grpId="0"/>
      <p:bldP spid="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118" name="组合 117"/>
          <p:cNvGrpSpPr/>
          <p:nvPr/>
        </p:nvGrpSpPr>
        <p:grpSpPr>
          <a:xfrm>
            <a:off x="1129036" y="2275342"/>
            <a:ext cx="3960440" cy="2999396"/>
            <a:chOff x="2282031" y="457200"/>
            <a:chExt cx="7631113" cy="5943600"/>
          </a:xfrm>
        </p:grpSpPr>
        <p:pic>
          <p:nvPicPr>
            <p:cNvPr id="119" name="Picture 3" descr="C:\Users\Administrator\Desktop\iMac_resourc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120" name="矩形 119"/>
            <p:cNvSpPr/>
            <p:nvPr/>
          </p:nvSpPr>
          <p:spPr>
            <a:xfrm>
              <a:off x="3098185" y="980728"/>
              <a:ext cx="6048672" cy="3456384"/>
            </a:xfrm>
            <a:prstGeom prst="rect">
              <a:avLst/>
            </a:prstGeom>
            <a:blipFill>
              <a:blip r:embed="rId5" cstate="print"/>
              <a:srcRect/>
              <a:stretch>
                <a:fillRect l="-36872" t="-15145" r="-12052" b="-63539"/>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grpSp>
        <p:nvGrpSpPr>
          <p:cNvPr id="136" name="组合 135"/>
          <p:cNvGrpSpPr/>
          <p:nvPr/>
        </p:nvGrpSpPr>
        <p:grpSpPr>
          <a:xfrm>
            <a:off x="5305498" y="2344266"/>
            <a:ext cx="5328593" cy="2003462"/>
            <a:chOff x="1911251" y="1321493"/>
            <a:chExt cx="1373453" cy="1008216"/>
          </a:xfrm>
        </p:grpSpPr>
        <p:sp>
          <p:nvSpPr>
            <p:cNvPr id="137" name="矩形 136"/>
            <p:cNvSpPr/>
            <p:nvPr/>
          </p:nvSpPr>
          <p:spPr>
            <a:xfrm>
              <a:off x="1911251" y="1321493"/>
              <a:ext cx="788010" cy="263304"/>
            </a:xfrm>
            <a:prstGeom prst="rect">
              <a:avLst/>
            </a:prstGeom>
          </p:spPr>
          <p:txBody>
            <a:bodyPr wrap="non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安全生产责任制：</a:t>
              </a:r>
            </a:p>
          </p:txBody>
        </p:sp>
        <p:sp>
          <p:nvSpPr>
            <p:cNvPr id="138" name="矩形 137"/>
            <p:cNvSpPr/>
            <p:nvPr/>
          </p:nvSpPr>
          <p:spPr>
            <a:xfrm>
              <a:off x="1911251" y="1725659"/>
              <a:ext cx="1373453" cy="604050"/>
            </a:xfrm>
            <a:prstGeom prst="rect">
              <a:avLst/>
            </a:prstGeom>
          </p:spPr>
          <p:txBody>
            <a:bodyPr wrap="square" anchor="ctr">
              <a:spAutoFit/>
            </a:bodyPr>
            <a:lstStyle/>
            <a:p>
              <a:r>
                <a:rPr lang="zh-CN" altLang="en-US" dirty="0">
                  <a:latin typeface="微软雅黑" panose="020B0503020204020204" pitchFamily="34" charset="-122"/>
                  <a:ea typeface="微软雅黑" panose="020B0503020204020204" pitchFamily="34" charset="-122"/>
                  <a:cs typeface="Segoe UI" panose="020B0502040204020203" pitchFamily="34" charset="0"/>
                </a:rPr>
                <a:t>根据安全生产法律法规和企业生产实际，将各级领导、职能部门、工程技术人员、岗位操作人员在安全生产方面应做的事及应负的责任加以明确规定的一种制度。</a:t>
              </a:r>
              <a:endParaRPr lang="en-US" altLang="zh-CN" dirty="0">
                <a:latin typeface="微软雅黑" panose="020B0503020204020204" pitchFamily="34" charset="-122"/>
                <a:ea typeface="微软雅黑" panose="020B0503020204020204" pitchFamily="34" charset="-122"/>
                <a:cs typeface="Segoe UI" panose="020B0502040204020203" pitchFamily="34" charset="0"/>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1000"/>
                                        <p:tgtEl>
                                          <p:spTgt spid="118"/>
                                        </p:tgtEl>
                                      </p:cBhvr>
                                    </p:animEffect>
                                    <p:anim calcmode="lin" valueType="num">
                                      <p:cBhvr>
                                        <p:cTn id="8" dur="1000" fill="hold"/>
                                        <p:tgtEl>
                                          <p:spTgt spid="118"/>
                                        </p:tgtEl>
                                        <p:attrNameLst>
                                          <p:attrName>ppt_x</p:attrName>
                                        </p:attrNameLst>
                                      </p:cBhvr>
                                      <p:tavLst>
                                        <p:tav tm="0">
                                          <p:val>
                                            <p:strVal val="#ppt_x"/>
                                          </p:val>
                                        </p:tav>
                                        <p:tav tm="100000">
                                          <p:val>
                                            <p:strVal val="#ppt_x"/>
                                          </p:val>
                                        </p:tav>
                                      </p:tavLst>
                                    </p:anim>
                                    <p:anim calcmode="lin" valueType="num">
                                      <p:cBhvr>
                                        <p:cTn id="9" dur="1000" fill="hold"/>
                                        <p:tgtEl>
                                          <p:spTgt spid="118"/>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500"/>
                                  </p:stCondLst>
                                  <p:childTnLst>
                                    <p:set>
                                      <p:cBhvr>
                                        <p:cTn id="11" dur="1" fill="hold">
                                          <p:stCondLst>
                                            <p:cond delay="0"/>
                                          </p:stCondLst>
                                        </p:cTn>
                                        <p:tgtEl>
                                          <p:spTgt spid="136"/>
                                        </p:tgtEl>
                                        <p:attrNameLst>
                                          <p:attrName>style.visibility</p:attrName>
                                        </p:attrNameLst>
                                      </p:cBhvr>
                                      <p:to>
                                        <p:strVal val="visible"/>
                                      </p:to>
                                    </p:set>
                                    <p:anim calcmode="lin" valueType="num">
                                      <p:cBhvr additive="base">
                                        <p:cTn id="12" dur="500" fill="hold"/>
                                        <p:tgtEl>
                                          <p:spTgt spid="136"/>
                                        </p:tgtEl>
                                        <p:attrNameLst>
                                          <p:attrName>ppt_x</p:attrName>
                                        </p:attrNameLst>
                                      </p:cBhvr>
                                      <p:tavLst>
                                        <p:tav tm="0">
                                          <p:val>
                                            <p:strVal val="1+#ppt_w/2"/>
                                          </p:val>
                                        </p:tav>
                                        <p:tav tm="100000">
                                          <p:val>
                                            <p:strVal val="#ppt_x"/>
                                          </p:val>
                                        </p:tav>
                                      </p:tavLst>
                                    </p:anim>
                                    <p:anim calcmode="lin" valueType="num">
                                      <p:cBhvr additive="base">
                                        <p:cTn id="13" dur="500" fill="hold"/>
                                        <p:tgtEl>
                                          <p:spTgt spid="1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83" name="组合 82"/>
          <p:cNvGrpSpPr/>
          <p:nvPr/>
        </p:nvGrpSpPr>
        <p:grpSpPr>
          <a:xfrm>
            <a:off x="1036436" y="4211053"/>
            <a:ext cx="2944723" cy="1760272"/>
            <a:chOff x="1036434" y="3822793"/>
            <a:chExt cx="2944723" cy="1760272"/>
          </a:xfrm>
        </p:grpSpPr>
        <p:sp>
          <p:nvSpPr>
            <p:cNvPr id="84" name="圆角矩形 83"/>
            <p:cNvSpPr/>
            <p:nvPr/>
          </p:nvSpPr>
          <p:spPr>
            <a:xfrm>
              <a:off x="1036434" y="3822793"/>
              <a:ext cx="2944723" cy="1760272"/>
            </a:xfrm>
            <a:prstGeom prst="roundRect">
              <a:avLst>
                <a:gd name="adj" fmla="val 7594"/>
              </a:avLst>
            </a:prstGeom>
            <a:gradFill>
              <a:gsLst>
                <a:gs pos="0">
                  <a:srgbClr val="E4E4E4"/>
                </a:gs>
                <a:gs pos="100000">
                  <a:srgbClr val="FEFEFE"/>
                </a:gs>
              </a:gsLst>
              <a:lin ang="36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文本框 8"/>
            <p:cNvSpPr txBox="1"/>
            <p:nvPr/>
          </p:nvSpPr>
          <p:spPr>
            <a:xfrm>
              <a:off x="1248655" y="4264876"/>
              <a:ext cx="2520280" cy="1077218"/>
            </a:xfrm>
            <a:prstGeom prst="rect">
              <a:avLst/>
            </a:prstGeom>
            <a:noFill/>
            <a:effectLst/>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明确了单位的主要负责人及其他负责人，各有关部门和员工在经营活动中应负的责任</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4606787" y="4211054"/>
            <a:ext cx="2944723" cy="1760272"/>
            <a:chOff x="4606786" y="3822793"/>
            <a:chExt cx="2944723" cy="1760272"/>
          </a:xfrm>
        </p:grpSpPr>
        <p:sp>
          <p:nvSpPr>
            <p:cNvPr id="87" name="圆角矩形 86"/>
            <p:cNvSpPr/>
            <p:nvPr/>
          </p:nvSpPr>
          <p:spPr>
            <a:xfrm>
              <a:off x="4606786" y="3822793"/>
              <a:ext cx="2944723" cy="1760272"/>
            </a:xfrm>
            <a:prstGeom prst="roundRect">
              <a:avLst>
                <a:gd name="adj" fmla="val 7594"/>
              </a:avLst>
            </a:prstGeom>
            <a:gradFill>
              <a:gsLst>
                <a:gs pos="0">
                  <a:srgbClr val="E4E4E4"/>
                </a:gs>
                <a:gs pos="100000">
                  <a:srgbClr val="FEFEFE"/>
                </a:gs>
              </a:gsLst>
              <a:lin ang="36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文本框 11"/>
            <p:cNvSpPr txBox="1"/>
            <p:nvPr/>
          </p:nvSpPr>
          <p:spPr>
            <a:xfrm>
              <a:off x="4755757" y="4264876"/>
              <a:ext cx="2663994" cy="1077218"/>
            </a:xfrm>
            <a:prstGeom prst="rect">
              <a:avLst/>
            </a:prstGeom>
            <a:noFill/>
            <a:effectLst/>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在各部门及员工之间，建立一种分工明确，运行有效，责任落实的制度，有利于把安全工作落实到实处</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9" name="组合 88"/>
          <p:cNvGrpSpPr/>
          <p:nvPr/>
        </p:nvGrpSpPr>
        <p:grpSpPr>
          <a:xfrm>
            <a:off x="8177137" y="4211053"/>
            <a:ext cx="2944722" cy="1760272"/>
            <a:chOff x="8177138" y="3822793"/>
            <a:chExt cx="2944723" cy="1760272"/>
          </a:xfrm>
        </p:grpSpPr>
        <p:sp>
          <p:nvSpPr>
            <p:cNvPr id="90" name="圆角矩形 89"/>
            <p:cNvSpPr/>
            <p:nvPr/>
          </p:nvSpPr>
          <p:spPr>
            <a:xfrm>
              <a:off x="8177138" y="3822793"/>
              <a:ext cx="2944723" cy="1760272"/>
            </a:xfrm>
            <a:prstGeom prst="roundRect">
              <a:avLst>
                <a:gd name="adj" fmla="val 7594"/>
              </a:avLst>
            </a:prstGeom>
            <a:gradFill>
              <a:gsLst>
                <a:gs pos="0">
                  <a:srgbClr val="E4E4E4"/>
                </a:gs>
                <a:gs pos="100000">
                  <a:srgbClr val="FEFEFE"/>
                </a:gs>
              </a:gsLst>
              <a:lin ang="36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文本框 15"/>
            <p:cNvSpPr txBox="1"/>
            <p:nvPr/>
          </p:nvSpPr>
          <p:spPr>
            <a:xfrm>
              <a:off x="8428652" y="4426427"/>
              <a:ext cx="2441695" cy="338554"/>
            </a:xfrm>
            <a:prstGeom prst="rect">
              <a:avLst/>
            </a:prstGeom>
            <a:noFill/>
            <a:effectLst/>
          </p:spPr>
          <p:txBody>
            <a:bodyPr wrap="non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是安全工作层层有人负责</a:t>
              </a:r>
            </a:p>
          </p:txBody>
        </p:sp>
      </p:grpSp>
      <p:cxnSp>
        <p:nvCxnSpPr>
          <p:cNvPr id="98" name="直接连接符 97"/>
          <p:cNvCxnSpPr/>
          <p:nvPr/>
        </p:nvCxnSpPr>
        <p:spPr>
          <a:xfrm>
            <a:off x="2487754" y="3523008"/>
            <a:ext cx="7200000" cy="0"/>
          </a:xfrm>
          <a:prstGeom prst="line">
            <a:avLst/>
          </a:prstGeom>
          <a:ln w="12700">
            <a:solidFill>
              <a:srgbClr val="1F3D6A"/>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6084998" y="3134872"/>
            <a:ext cx="0" cy="792000"/>
          </a:xfrm>
          <a:prstGeom prst="line">
            <a:avLst/>
          </a:prstGeom>
          <a:ln w="19050">
            <a:solidFill>
              <a:srgbClr val="1F3D6A"/>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2507231" y="3530872"/>
            <a:ext cx="0" cy="792000"/>
          </a:xfrm>
          <a:prstGeom prst="line">
            <a:avLst/>
          </a:prstGeom>
          <a:ln w="19050">
            <a:solidFill>
              <a:srgbClr val="1F3D6A"/>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9691737" y="3530872"/>
            <a:ext cx="0" cy="792000"/>
          </a:xfrm>
          <a:prstGeom prst="line">
            <a:avLst/>
          </a:prstGeom>
          <a:ln w="19050">
            <a:solidFill>
              <a:srgbClr val="1F3D6A"/>
            </a:solidFill>
          </a:ln>
        </p:spPr>
        <p:style>
          <a:lnRef idx="1">
            <a:schemeClr val="accent1"/>
          </a:lnRef>
          <a:fillRef idx="0">
            <a:schemeClr val="accent1"/>
          </a:fillRef>
          <a:effectRef idx="0">
            <a:schemeClr val="accent1"/>
          </a:effectRef>
          <a:fontRef idx="minor">
            <a:schemeClr val="tx1"/>
          </a:fontRef>
        </p:style>
      </p:cxnSp>
      <p:sp>
        <p:nvSpPr>
          <p:cNvPr id="103" name="椭圆 102"/>
          <p:cNvSpPr>
            <a:spLocks noChangeAspect="1"/>
          </p:cNvSpPr>
          <p:nvPr/>
        </p:nvSpPr>
        <p:spPr>
          <a:xfrm>
            <a:off x="5725550" y="3808848"/>
            <a:ext cx="719999" cy="720000"/>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rPr>
              <a:t>02</a:t>
            </a:r>
            <a:endParaRPr lang="zh-CN" altLang="en-US" dirty="0">
              <a:solidFill>
                <a:prstClr val="white"/>
              </a:solidFill>
            </a:endParaRPr>
          </a:p>
        </p:txBody>
      </p:sp>
      <p:grpSp>
        <p:nvGrpSpPr>
          <p:cNvPr id="107" name="组合 106"/>
          <p:cNvGrpSpPr/>
          <p:nvPr/>
        </p:nvGrpSpPr>
        <p:grpSpPr>
          <a:xfrm>
            <a:off x="2147232" y="3808848"/>
            <a:ext cx="719999" cy="720000"/>
            <a:chOff x="2147231" y="3420588"/>
            <a:chExt cx="720000" cy="720000"/>
          </a:xfrm>
          <a:solidFill>
            <a:srgbClr val="C00000"/>
          </a:solidFill>
        </p:grpSpPr>
        <p:sp>
          <p:nvSpPr>
            <p:cNvPr id="108" name="椭圆 107"/>
            <p:cNvSpPr>
              <a:spLocks noChangeAspect="1"/>
            </p:cNvSpPr>
            <p:nvPr/>
          </p:nvSpPr>
          <p:spPr>
            <a:xfrm>
              <a:off x="2147231" y="3420588"/>
              <a:ext cx="720000" cy="720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rPr>
                <a:t>01</a:t>
              </a:r>
              <a:endParaRPr lang="zh-CN" altLang="en-US" sz="2000" dirty="0">
                <a:solidFill>
                  <a:prstClr val="white"/>
                </a:solidFill>
              </a:endParaRPr>
            </a:p>
          </p:txBody>
        </p:sp>
        <p:sp>
          <p:nvSpPr>
            <p:cNvPr id="110" name="Freeform 25"/>
            <p:cNvSpPr/>
            <p:nvPr/>
          </p:nvSpPr>
          <p:spPr bwMode="auto">
            <a:xfrm>
              <a:off x="2462804" y="3871575"/>
              <a:ext cx="89507" cy="89506"/>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13" name="椭圆 112"/>
          <p:cNvSpPr>
            <a:spLocks noChangeAspect="1"/>
          </p:cNvSpPr>
          <p:nvPr/>
        </p:nvSpPr>
        <p:spPr>
          <a:xfrm>
            <a:off x="9302764" y="3808848"/>
            <a:ext cx="719999" cy="720000"/>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rPr>
              <a:t>03</a:t>
            </a:r>
            <a:endParaRPr lang="zh-CN" altLang="en-US" dirty="0">
              <a:solidFill>
                <a:prstClr val="white"/>
              </a:solidFill>
            </a:endParaRPr>
          </a:p>
        </p:txBody>
      </p:sp>
      <p:grpSp>
        <p:nvGrpSpPr>
          <p:cNvPr id="115" name="组合 114"/>
          <p:cNvGrpSpPr/>
          <p:nvPr/>
        </p:nvGrpSpPr>
        <p:grpSpPr>
          <a:xfrm>
            <a:off x="4625225" y="1644934"/>
            <a:ext cx="2944722" cy="1568042"/>
            <a:chOff x="4502274" y="3530242"/>
            <a:chExt cx="2944723" cy="1760272"/>
          </a:xfrm>
        </p:grpSpPr>
        <p:sp>
          <p:nvSpPr>
            <p:cNvPr id="116" name="圆角矩形 115"/>
            <p:cNvSpPr/>
            <p:nvPr/>
          </p:nvSpPr>
          <p:spPr>
            <a:xfrm>
              <a:off x="4502274" y="3530242"/>
              <a:ext cx="2944723" cy="1760272"/>
            </a:xfrm>
            <a:prstGeom prst="roundRect">
              <a:avLst>
                <a:gd name="adj" fmla="val 7594"/>
              </a:avLst>
            </a:prstGeom>
            <a:gradFill>
              <a:gsLst>
                <a:gs pos="0">
                  <a:srgbClr val="E4E4E4"/>
                </a:gs>
                <a:gs pos="100000">
                  <a:srgbClr val="FEFEFE"/>
                </a:gs>
              </a:gsLst>
              <a:lin ang="36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7" name="文本框 11"/>
            <p:cNvSpPr txBox="1"/>
            <p:nvPr/>
          </p:nvSpPr>
          <p:spPr>
            <a:xfrm>
              <a:off x="4805084" y="3943943"/>
              <a:ext cx="2339103" cy="932871"/>
            </a:xfrm>
            <a:prstGeom prst="rect">
              <a:avLst/>
            </a:prstGeom>
            <a:noFill/>
            <a:effectLst/>
          </p:spPr>
          <p:txBody>
            <a:bodyPr wrap="none" rtlCol="0">
              <a:spAutoFit/>
            </a:bodyPr>
            <a:lstStyle/>
            <a:p>
              <a:pPr algn="ctr"/>
              <a:r>
                <a:rPr lang="zh-CN" altLang="en-US" sz="2400" b="1" dirty="0">
                  <a:solidFill>
                    <a:srgbClr val="C00000"/>
                  </a:solidFill>
                  <a:latin typeface="微软雅黑" panose="020B0503020204020204" pitchFamily="34" charset="-122"/>
                  <a:ea typeface="微软雅黑" panose="020B0503020204020204" pitchFamily="34" charset="-122"/>
                </a:rPr>
                <a:t>安全生产责任制</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的作用</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ipe(up)">
                                          <p:cBhvr>
                                            <p:cTn id="7" dur="500"/>
                                            <p:tgtEl>
                                              <p:spTgt spid="99"/>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barn(outVertical)">
                                          <p:cBhvr>
                                            <p:cTn id="11" dur="500"/>
                                            <p:tgtEl>
                                              <p:spTgt spid="9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wipe(up)">
                                          <p:cBhvr>
                                            <p:cTn id="15" dur="500"/>
                                            <p:tgtEl>
                                              <p:spTgt spid="100"/>
                                            </p:tgtEl>
                                          </p:cBhvr>
                                        </p:animEffect>
                                      </p:childTnLst>
                                    </p:cTn>
                                  </p:par>
                                  <p:par>
                                    <p:cTn id="16" presetID="22" presetClass="entr" presetSubtype="1" fill="hold" nodeType="withEffect">
                                      <p:stCondLst>
                                        <p:cond delay="0"/>
                                      </p:stCondLst>
                                      <p:childTnLst>
                                        <p:set>
                                          <p:cBhvr>
                                            <p:cTn id="17" dur="1" fill="hold">
                                              <p:stCondLst>
                                                <p:cond delay="0"/>
                                              </p:stCondLst>
                                            </p:cTn>
                                            <p:tgtEl>
                                              <p:spTgt spid="101"/>
                                            </p:tgtEl>
                                            <p:attrNameLst>
                                              <p:attrName>style.visibility</p:attrName>
                                            </p:attrNameLst>
                                          </p:cBhvr>
                                          <p:to>
                                            <p:strVal val="visible"/>
                                          </p:to>
                                        </p:set>
                                        <p:animEffect transition="in" filter="wipe(up)">
                                          <p:cBhvr>
                                            <p:cTn id="18" dur="500"/>
                                            <p:tgtEl>
                                              <p:spTgt spid="101"/>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07"/>
                                            </p:tgtEl>
                                            <p:attrNameLst>
                                              <p:attrName>style.visibility</p:attrName>
                                            </p:attrNameLst>
                                          </p:cBhvr>
                                          <p:to>
                                            <p:strVal val="visible"/>
                                          </p:to>
                                        </p:set>
                                        <p:anim calcmode="lin" valueType="num">
                                          <p:cBhvr>
                                            <p:cTn id="22" dur="500" fill="hold"/>
                                            <p:tgtEl>
                                              <p:spTgt spid="107"/>
                                            </p:tgtEl>
                                            <p:attrNameLst>
                                              <p:attrName>ppt_w</p:attrName>
                                            </p:attrNameLst>
                                          </p:cBhvr>
                                          <p:tavLst>
                                            <p:tav tm="0">
                                              <p:val>
                                                <p:fltVal val="0"/>
                                              </p:val>
                                            </p:tav>
                                            <p:tav tm="100000">
                                              <p:val>
                                                <p:strVal val="#ppt_w"/>
                                              </p:val>
                                            </p:tav>
                                          </p:tavLst>
                                        </p:anim>
                                        <p:anim calcmode="lin" valueType="num">
                                          <p:cBhvr>
                                            <p:cTn id="23" dur="500" fill="hold"/>
                                            <p:tgtEl>
                                              <p:spTgt spid="107"/>
                                            </p:tgtEl>
                                            <p:attrNameLst>
                                              <p:attrName>ppt_h</p:attrName>
                                            </p:attrNameLst>
                                          </p:cBhvr>
                                          <p:tavLst>
                                            <p:tav tm="0">
                                              <p:val>
                                                <p:fltVal val="0"/>
                                              </p:val>
                                            </p:tav>
                                            <p:tav tm="100000">
                                              <p:val>
                                                <p:strVal val="#ppt_h"/>
                                              </p:val>
                                            </p:tav>
                                          </p:tavLst>
                                        </p:anim>
                                        <p:animEffect transition="in" filter="fade">
                                          <p:cBhvr>
                                            <p:cTn id="24" dur="500"/>
                                            <p:tgtEl>
                                              <p:spTgt spid="107"/>
                                            </p:tgtEl>
                                          </p:cBhvr>
                                        </p:animEffect>
                                      </p:childTnLst>
                                    </p:cTn>
                                  </p:par>
                                </p:childTnLst>
                              </p:cTn>
                            </p:par>
                            <p:par>
                              <p:cTn id="25" fill="hold">
                                <p:stCondLst>
                                  <p:cond delay="2000"/>
                                </p:stCondLst>
                                <p:childTnLst>
                                  <p:par>
                                    <p:cTn id="26" presetID="2" presetClass="entr" presetSubtype="4" fill="hold" nodeType="afterEffect" p14:presetBounceEnd="60000">
                                      <p:stCondLst>
                                        <p:cond delay="0"/>
                                      </p:stCondLst>
                                      <p:childTnLst>
                                        <p:set>
                                          <p:cBhvr>
                                            <p:cTn id="27" dur="1" fill="hold">
                                              <p:stCondLst>
                                                <p:cond delay="0"/>
                                              </p:stCondLst>
                                            </p:cTn>
                                            <p:tgtEl>
                                              <p:spTgt spid="83"/>
                                            </p:tgtEl>
                                            <p:attrNameLst>
                                              <p:attrName>style.visibility</p:attrName>
                                            </p:attrNameLst>
                                          </p:cBhvr>
                                          <p:to>
                                            <p:strVal val="visible"/>
                                          </p:to>
                                        </p:set>
                                        <p:anim calcmode="lin" valueType="num" p14:bounceEnd="60000">
                                          <p:cBhvr additive="base">
                                            <p:cTn id="28" dur="10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9" dur="1000" fill="hold"/>
                                            <p:tgtEl>
                                              <p:spTgt spid="83"/>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60000">
                                      <p:stCondLst>
                                        <p:cond delay="250"/>
                                      </p:stCondLst>
                                      <p:childTnLst>
                                        <p:set>
                                          <p:cBhvr>
                                            <p:cTn id="31" dur="1" fill="hold">
                                              <p:stCondLst>
                                                <p:cond delay="0"/>
                                              </p:stCondLst>
                                            </p:cTn>
                                            <p:tgtEl>
                                              <p:spTgt spid="86"/>
                                            </p:tgtEl>
                                            <p:attrNameLst>
                                              <p:attrName>style.visibility</p:attrName>
                                            </p:attrNameLst>
                                          </p:cBhvr>
                                          <p:to>
                                            <p:strVal val="visible"/>
                                          </p:to>
                                        </p:set>
                                        <p:anim calcmode="lin" valueType="num" p14:bounceEnd="60000">
                                          <p:cBhvr additive="base">
                                            <p:cTn id="32" dur="1000" fill="hold"/>
                                            <p:tgtEl>
                                              <p:spTgt spid="86"/>
                                            </p:tgtEl>
                                            <p:attrNameLst>
                                              <p:attrName>ppt_x</p:attrName>
                                            </p:attrNameLst>
                                          </p:cBhvr>
                                          <p:tavLst>
                                            <p:tav tm="0">
                                              <p:val>
                                                <p:strVal val="#ppt_x"/>
                                              </p:val>
                                            </p:tav>
                                            <p:tav tm="100000">
                                              <p:val>
                                                <p:strVal val="#ppt_x"/>
                                              </p:val>
                                            </p:tav>
                                          </p:tavLst>
                                        </p:anim>
                                        <p:anim calcmode="lin" valueType="num" p14:bounceEnd="60000">
                                          <p:cBhvr additive="base">
                                            <p:cTn id="33" dur="1000" fill="hold"/>
                                            <p:tgtEl>
                                              <p:spTgt spid="8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14:presetBounceEnd="60000">
                                      <p:stCondLst>
                                        <p:cond delay="500"/>
                                      </p:stCondLst>
                                      <p:childTnLst>
                                        <p:set>
                                          <p:cBhvr>
                                            <p:cTn id="35" dur="1" fill="hold">
                                              <p:stCondLst>
                                                <p:cond delay="0"/>
                                              </p:stCondLst>
                                            </p:cTn>
                                            <p:tgtEl>
                                              <p:spTgt spid="89"/>
                                            </p:tgtEl>
                                            <p:attrNameLst>
                                              <p:attrName>style.visibility</p:attrName>
                                            </p:attrNameLst>
                                          </p:cBhvr>
                                          <p:to>
                                            <p:strVal val="visible"/>
                                          </p:to>
                                        </p:set>
                                        <p:anim calcmode="lin" valueType="num" p14:bounceEnd="60000">
                                          <p:cBhvr additive="base">
                                            <p:cTn id="36" dur="1000" fill="hold"/>
                                            <p:tgtEl>
                                              <p:spTgt spid="89"/>
                                            </p:tgtEl>
                                            <p:attrNameLst>
                                              <p:attrName>ppt_x</p:attrName>
                                            </p:attrNameLst>
                                          </p:cBhvr>
                                          <p:tavLst>
                                            <p:tav tm="0">
                                              <p:val>
                                                <p:strVal val="#ppt_x"/>
                                              </p:val>
                                            </p:tav>
                                            <p:tav tm="100000">
                                              <p:val>
                                                <p:strVal val="#ppt_x"/>
                                              </p:val>
                                            </p:tav>
                                          </p:tavLst>
                                        </p:anim>
                                        <p:anim calcmode="lin" valueType="num" p14:bounceEnd="60000">
                                          <p:cBhvr additive="base">
                                            <p:cTn id="37" dur="1000" fill="hold"/>
                                            <p:tgtEl>
                                              <p:spTgt spid="8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14:presetBounceEnd="60000">
                                      <p:stCondLst>
                                        <p:cond delay="250"/>
                                      </p:stCondLst>
                                      <p:childTnLst>
                                        <p:set>
                                          <p:cBhvr>
                                            <p:cTn id="39" dur="1" fill="hold">
                                              <p:stCondLst>
                                                <p:cond delay="0"/>
                                              </p:stCondLst>
                                            </p:cTn>
                                            <p:tgtEl>
                                              <p:spTgt spid="115"/>
                                            </p:tgtEl>
                                            <p:attrNameLst>
                                              <p:attrName>style.visibility</p:attrName>
                                            </p:attrNameLst>
                                          </p:cBhvr>
                                          <p:to>
                                            <p:strVal val="visible"/>
                                          </p:to>
                                        </p:set>
                                        <p:anim calcmode="lin" valueType="num" p14:bounceEnd="60000">
                                          <p:cBhvr additive="base">
                                            <p:cTn id="40" dur="1000" fill="hold"/>
                                            <p:tgtEl>
                                              <p:spTgt spid="115"/>
                                            </p:tgtEl>
                                            <p:attrNameLst>
                                              <p:attrName>ppt_x</p:attrName>
                                            </p:attrNameLst>
                                          </p:cBhvr>
                                          <p:tavLst>
                                            <p:tav tm="0">
                                              <p:val>
                                                <p:strVal val="#ppt_x"/>
                                              </p:val>
                                            </p:tav>
                                            <p:tav tm="100000">
                                              <p:val>
                                                <p:strVal val="#ppt_x"/>
                                              </p:val>
                                            </p:tav>
                                          </p:tavLst>
                                        </p:anim>
                                        <p:anim calcmode="lin" valueType="num" p14:bounceEnd="60000">
                                          <p:cBhvr additive="base">
                                            <p:cTn id="41" dur="10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ipe(up)">
                                          <p:cBhvr>
                                            <p:cTn id="7" dur="500"/>
                                            <p:tgtEl>
                                              <p:spTgt spid="99"/>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barn(outVertical)">
                                          <p:cBhvr>
                                            <p:cTn id="11" dur="500"/>
                                            <p:tgtEl>
                                              <p:spTgt spid="9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wipe(up)">
                                          <p:cBhvr>
                                            <p:cTn id="15" dur="500"/>
                                            <p:tgtEl>
                                              <p:spTgt spid="100"/>
                                            </p:tgtEl>
                                          </p:cBhvr>
                                        </p:animEffect>
                                      </p:childTnLst>
                                    </p:cTn>
                                  </p:par>
                                  <p:par>
                                    <p:cTn id="16" presetID="22" presetClass="entr" presetSubtype="1" fill="hold" nodeType="withEffect">
                                      <p:stCondLst>
                                        <p:cond delay="0"/>
                                      </p:stCondLst>
                                      <p:childTnLst>
                                        <p:set>
                                          <p:cBhvr>
                                            <p:cTn id="17" dur="1" fill="hold">
                                              <p:stCondLst>
                                                <p:cond delay="0"/>
                                              </p:stCondLst>
                                            </p:cTn>
                                            <p:tgtEl>
                                              <p:spTgt spid="101"/>
                                            </p:tgtEl>
                                            <p:attrNameLst>
                                              <p:attrName>style.visibility</p:attrName>
                                            </p:attrNameLst>
                                          </p:cBhvr>
                                          <p:to>
                                            <p:strVal val="visible"/>
                                          </p:to>
                                        </p:set>
                                        <p:animEffect transition="in" filter="wipe(up)">
                                          <p:cBhvr>
                                            <p:cTn id="18" dur="500"/>
                                            <p:tgtEl>
                                              <p:spTgt spid="101"/>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07"/>
                                            </p:tgtEl>
                                            <p:attrNameLst>
                                              <p:attrName>style.visibility</p:attrName>
                                            </p:attrNameLst>
                                          </p:cBhvr>
                                          <p:to>
                                            <p:strVal val="visible"/>
                                          </p:to>
                                        </p:set>
                                        <p:anim calcmode="lin" valueType="num">
                                          <p:cBhvr>
                                            <p:cTn id="22" dur="500" fill="hold"/>
                                            <p:tgtEl>
                                              <p:spTgt spid="107"/>
                                            </p:tgtEl>
                                            <p:attrNameLst>
                                              <p:attrName>ppt_w</p:attrName>
                                            </p:attrNameLst>
                                          </p:cBhvr>
                                          <p:tavLst>
                                            <p:tav tm="0">
                                              <p:val>
                                                <p:fltVal val="0"/>
                                              </p:val>
                                            </p:tav>
                                            <p:tav tm="100000">
                                              <p:val>
                                                <p:strVal val="#ppt_w"/>
                                              </p:val>
                                            </p:tav>
                                          </p:tavLst>
                                        </p:anim>
                                        <p:anim calcmode="lin" valueType="num">
                                          <p:cBhvr>
                                            <p:cTn id="23" dur="500" fill="hold"/>
                                            <p:tgtEl>
                                              <p:spTgt spid="107"/>
                                            </p:tgtEl>
                                            <p:attrNameLst>
                                              <p:attrName>ppt_h</p:attrName>
                                            </p:attrNameLst>
                                          </p:cBhvr>
                                          <p:tavLst>
                                            <p:tav tm="0">
                                              <p:val>
                                                <p:fltVal val="0"/>
                                              </p:val>
                                            </p:tav>
                                            <p:tav tm="100000">
                                              <p:val>
                                                <p:strVal val="#ppt_h"/>
                                              </p:val>
                                            </p:tav>
                                          </p:tavLst>
                                        </p:anim>
                                        <p:animEffect transition="in" filter="fade">
                                          <p:cBhvr>
                                            <p:cTn id="24" dur="500"/>
                                            <p:tgtEl>
                                              <p:spTgt spid="107"/>
                                            </p:tgtEl>
                                          </p:cBhvr>
                                        </p:animEffect>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83"/>
                                            </p:tgtEl>
                                            <p:attrNameLst>
                                              <p:attrName>style.visibility</p:attrName>
                                            </p:attrNameLst>
                                          </p:cBhvr>
                                          <p:to>
                                            <p:strVal val="visible"/>
                                          </p:to>
                                        </p:set>
                                        <p:anim calcmode="lin" valueType="num">
                                          <p:cBhvr additive="base">
                                            <p:cTn id="28" dur="1000" fill="hold"/>
                                            <p:tgtEl>
                                              <p:spTgt spid="83"/>
                                            </p:tgtEl>
                                            <p:attrNameLst>
                                              <p:attrName>ppt_x</p:attrName>
                                            </p:attrNameLst>
                                          </p:cBhvr>
                                          <p:tavLst>
                                            <p:tav tm="0">
                                              <p:val>
                                                <p:strVal val="#ppt_x"/>
                                              </p:val>
                                            </p:tav>
                                            <p:tav tm="100000">
                                              <p:val>
                                                <p:strVal val="#ppt_x"/>
                                              </p:val>
                                            </p:tav>
                                          </p:tavLst>
                                        </p:anim>
                                        <p:anim calcmode="lin" valueType="num">
                                          <p:cBhvr additive="base">
                                            <p:cTn id="29" dur="1000" fill="hold"/>
                                            <p:tgtEl>
                                              <p:spTgt spid="83"/>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50"/>
                                      </p:stCondLst>
                                      <p:childTnLst>
                                        <p:set>
                                          <p:cBhvr>
                                            <p:cTn id="31" dur="1" fill="hold">
                                              <p:stCondLst>
                                                <p:cond delay="0"/>
                                              </p:stCondLst>
                                            </p:cTn>
                                            <p:tgtEl>
                                              <p:spTgt spid="86"/>
                                            </p:tgtEl>
                                            <p:attrNameLst>
                                              <p:attrName>style.visibility</p:attrName>
                                            </p:attrNameLst>
                                          </p:cBhvr>
                                          <p:to>
                                            <p:strVal val="visible"/>
                                          </p:to>
                                        </p:set>
                                        <p:anim calcmode="lin" valueType="num">
                                          <p:cBhvr additive="base">
                                            <p:cTn id="32" dur="1000" fill="hold"/>
                                            <p:tgtEl>
                                              <p:spTgt spid="86"/>
                                            </p:tgtEl>
                                            <p:attrNameLst>
                                              <p:attrName>ppt_x</p:attrName>
                                            </p:attrNameLst>
                                          </p:cBhvr>
                                          <p:tavLst>
                                            <p:tav tm="0">
                                              <p:val>
                                                <p:strVal val="#ppt_x"/>
                                              </p:val>
                                            </p:tav>
                                            <p:tav tm="100000">
                                              <p:val>
                                                <p:strVal val="#ppt_x"/>
                                              </p:val>
                                            </p:tav>
                                          </p:tavLst>
                                        </p:anim>
                                        <p:anim calcmode="lin" valueType="num">
                                          <p:cBhvr additive="base">
                                            <p:cTn id="33" dur="1000" fill="hold"/>
                                            <p:tgtEl>
                                              <p:spTgt spid="8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500"/>
                                      </p:stCondLst>
                                      <p:childTnLst>
                                        <p:set>
                                          <p:cBhvr>
                                            <p:cTn id="35" dur="1" fill="hold">
                                              <p:stCondLst>
                                                <p:cond delay="0"/>
                                              </p:stCondLst>
                                            </p:cTn>
                                            <p:tgtEl>
                                              <p:spTgt spid="89"/>
                                            </p:tgtEl>
                                            <p:attrNameLst>
                                              <p:attrName>style.visibility</p:attrName>
                                            </p:attrNameLst>
                                          </p:cBhvr>
                                          <p:to>
                                            <p:strVal val="visible"/>
                                          </p:to>
                                        </p:set>
                                        <p:anim calcmode="lin" valueType="num">
                                          <p:cBhvr additive="base">
                                            <p:cTn id="36" dur="1000" fill="hold"/>
                                            <p:tgtEl>
                                              <p:spTgt spid="89"/>
                                            </p:tgtEl>
                                            <p:attrNameLst>
                                              <p:attrName>ppt_x</p:attrName>
                                            </p:attrNameLst>
                                          </p:cBhvr>
                                          <p:tavLst>
                                            <p:tav tm="0">
                                              <p:val>
                                                <p:strVal val="#ppt_x"/>
                                              </p:val>
                                            </p:tav>
                                            <p:tav tm="100000">
                                              <p:val>
                                                <p:strVal val="#ppt_x"/>
                                              </p:val>
                                            </p:tav>
                                          </p:tavLst>
                                        </p:anim>
                                        <p:anim calcmode="lin" valueType="num">
                                          <p:cBhvr additive="base">
                                            <p:cTn id="37" dur="1000" fill="hold"/>
                                            <p:tgtEl>
                                              <p:spTgt spid="8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250"/>
                                      </p:stCondLst>
                                      <p:childTnLst>
                                        <p:set>
                                          <p:cBhvr>
                                            <p:cTn id="39" dur="1" fill="hold">
                                              <p:stCondLst>
                                                <p:cond delay="0"/>
                                              </p:stCondLst>
                                            </p:cTn>
                                            <p:tgtEl>
                                              <p:spTgt spid="115"/>
                                            </p:tgtEl>
                                            <p:attrNameLst>
                                              <p:attrName>style.visibility</p:attrName>
                                            </p:attrNameLst>
                                          </p:cBhvr>
                                          <p:to>
                                            <p:strVal val="visible"/>
                                          </p:to>
                                        </p:set>
                                        <p:anim calcmode="lin" valueType="num">
                                          <p:cBhvr additive="base">
                                            <p:cTn id="40" dur="1000" fill="hold"/>
                                            <p:tgtEl>
                                              <p:spTgt spid="115"/>
                                            </p:tgtEl>
                                            <p:attrNameLst>
                                              <p:attrName>ppt_x</p:attrName>
                                            </p:attrNameLst>
                                          </p:cBhvr>
                                          <p:tavLst>
                                            <p:tav tm="0">
                                              <p:val>
                                                <p:strVal val="#ppt_x"/>
                                              </p:val>
                                            </p:tav>
                                            <p:tav tm="100000">
                                              <p:val>
                                                <p:strVal val="#ppt_x"/>
                                              </p:val>
                                            </p:tav>
                                          </p:tavLst>
                                        </p:anim>
                                        <p:anim calcmode="lin" valueType="num">
                                          <p:cBhvr additive="base">
                                            <p:cTn id="41" dur="10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33" name="TextBox 5"/>
          <p:cNvSpPr txBox="1"/>
          <p:nvPr/>
        </p:nvSpPr>
        <p:spPr>
          <a:xfrm>
            <a:off x="3704125" y="2533295"/>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自觉遵守安全生产规章制度和劳动纪律，不违章作业，并随时制止他人违章作业</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2772319" y="2467803"/>
            <a:ext cx="557050" cy="557051"/>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63" name="椭圆 62"/>
            <p:cNvSpPr/>
            <p:nvPr/>
          </p:nvSpPr>
          <p:spPr>
            <a:xfrm>
              <a:off x="392114"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1</a:t>
              </a:r>
              <a:endParaRPr kumimoji="0" lang="zh-CN" altLang="en-US"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64" name="TextBox 21"/>
          <p:cNvSpPr txBox="1"/>
          <p:nvPr/>
        </p:nvSpPr>
        <p:spPr>
          <a:xfrm>
            <a:off x="3765430" y="3371955"/>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遵守有关设备维修保养制度的规定</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sp>
        <p:nvSpPr>
          <p:cNvPr id="65" name="TextBox 22"/>
          <p:cNvSpPr txBox="1"/>
          <p:nvPr/>
        </p:nvSpPr>
        <p:spPr>
          <a:xfrm>
            <a:off x="3765430" y="4236053"/>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爱护和正确使用机器设备、工具，正确佩戴防护用品</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sp>
        <p:nvSpPr>
          <p:cNvPr id="66" name="TextBox 23"/>
          <p:cNvSpPr txBox="1"/>
          <p:nvPr/>
        </p:nvSpPr>
        <p:spPr>
          <a:xfrm>
            <a:off x="3765430" y="5132099"/>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关心安全生产情况，向有关领导或部门提出合理化建议</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sp>
        <p:nvSpPr>
          <p:cNvPr id="67" name="TextBox 24"/>
          <p:cNvSpPr txBox="1"/>
          <p:nvPr/>
        </p:nvSpPr>
        <p:spPr>
          <a:xfrm>
            <a:off x="3765430" y="6063939"/>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发现事故隐患和不安全因素要及时向组长或有关部门汇报</a:t>
            </a:r>
          </a:p>
        </p:txBody>
      </p:sp>
      <p:grpSp>
        <p:nvGrpSpPr>
          <p:cNvPr id="68" name="组合 67"/>
          <p:cNvGrpSpPr/>
          <p:nvPr/>
        </p:nvGrpSpPr>
        <p:grpSpPr>
          <a:xfrm>
            <a:off x="2772319" y="3359799"/>
            <a:ext cx="557050" cy="557051"/>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a:t>
              </a:r>
              <a:endParaRPr kumimoji="0" lang="zh-CN" altLang="en-US" sz="36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2752616" y="4223895"/>
            <a:ext cx="557050" cy="557051"/>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3" name="椭圆 72"/>
            <p:cNvSpPr/>
            <p:nvPr/>
          </p:nvSpPr>
          <p:spPr>
            <a:xfrm>
              <a:off x="392112" y="760412"/>
              <a:ext cx="3825874" cy="3825874"/>
            </a:xfrm>
            <a:prstGeom prst="ellipse">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3</a:t>
              </a:r>
              <a:endParaRPr kumimoji="0" lang="zh-CN" altLang="en-US"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2732915" y="5132099"/>
            <a:ext cx="557050" cy="557051"/>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6" name="椭圆 75"/>
            <p:cNvSpPr/>
            <p:nvPr/>
          </p:nvSpPr>
          <p:spPr>
            <a:xfrm>
              <a:off x="392114"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4</a:t>
              </a:r>
              <a:endParaRPr kumimoji="0" lang="zh-CN" altLang="en-US" sz="36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2713213" y="6040303"/>
            <a:ext cx="557050" cy="557051"/>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9" name="椭圆 78"/>
            <p:cNvSpPr/>
            <p:nvPr/>
          </p:nvSpPr>
          <p:spPr>
            <a:xfrm>
              <a:off x="392112" y="760412"/>
              <a:ext cx="3825874" cy="3825874"/>
            </a:xfrm>
            <a:prstGeom prst="ellipse">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5</a:t>
              </a:r>
              <a:endParaRPr kumimoji="0" lang="zh-CN" altLang="en-US"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3789694" y="1217638"/>
            <a:ext cx="6000145" cy="915219"/>
            <a:chOff x="2028603" y="2804099"/>
            <a:chExt cx="4484281" cy="684000"/>
          </a:xfrm>
        </p:grpSpPr>
        <p:sp>
          <p:nvSpPr>
            <p:cNvPr id="81" name="圆角矩形 80"/>
            <p:cNvSpPr/>
            <p:nvPr/>
          </p:nvSpPr>
          <p:spPr>
            <a:xfrm flipV="1">
              <a:off x="2028603" y="2804099"/>
              <a:ext cx="4484281"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TextBox 15"/>
            <p:cNvSpPr txBox="1"/>
            <p:nvPr/>
          </p:nvSpPr>
          <p:spPr>
            <a:xfrm>
              <a:off x="2457247" y="2950581"/>
              <a:ext cx="3626992"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员工安全生产职责的主要内容</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5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30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500" fill="hold"/>
                                        <p:tgtEl>
                                          <p:spTgt spid="71"/>
                                        </p:tgtEl>
                                        <p:attrNameLst>
                                          <p:attrName>ppt_x</p:attrName>
                                        </p:attrNameLst>
                                      </p:cBhvr>
                                      <p:tavLst>
                                        <p:tav tm="0">
                                          <p:val>
                                            <p:strVal val="#ppt_x"/>
                                          </p:val>
                                        </p:tav>
                                        <p:tav tm="100000">
                                          <p:val>
                                            <p:strVal val="#ppt_x"/>
                                          </p:val>
                                        </p:tav>
                                      </p:tavLst>
                                    </p:anim>
                                    <p:anim calcmode="lin" valueType="num">
                                      <p:cBhvr additive="base">
                                        <p:cTn id="16" dur="500" fill="hold"/>
                                        <p:tgtEl>
                                          <p:spTgt spid="7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45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500" fill="hold"/>
                                        <p:tgtEl>
                                          <p:spTgt spid="74"/>
                                        </p:tgtEl>
                                        <p:attrNameLst>
                                          <p:attrName>ppt_x</p:attrName>
                                        </p:attrNameLst>
                                      </p:cBhvr>
                                      <p:tavLst>
                                        <p:tav tm="0">
                                          <p:val>
                                            <p:strVal val="#ppt_x"/>
                                          </p:val>
                                        </p:tav>
                                        <p:tav tm="100000">
                                          <p:val>
                                            <p:strVal val="#ppt_x"/>
                                          </p:val>
                                        </p:tav>
                                      </p:tavLst>
                                    </p:anim>
                                    <p:anim calcmode="lin" valueType="num">
                                      <p:cBhvr additive="base">
                                        <p:cTn id="20" dur="500" fill="hold"/>
                                        <p:tgtEl>
                                          <p:spTgt spid="7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600"/>
                                  </p:stCondLst>
                                  <p:childTnLst>
                                    <p:set>
                                      <p:cBhvr>
                                        <p:cTn id="22" dur="1" fill="hold">
                                          <p:stCondLst>
                                            <p:cond delay="0"/>
                                          </p:stCondLst>
                                        </p:cTn>
                                        <p:tgtEl>
                                          <p:spTgt spid="77"/>
                                        </p:tgtEl>
                                        <p:attrNameLst>
                                          <p:attrName>style.visibility</p:attrName>
                                        </p:attrNameLst>
                                      </p:cBhvr>
                                      <p:to>
                                        <p:strVal val="visible"/>
                                      </p:to>
                                    </p:set>
                                    <p:anim calcmode="lin" valueType="num">
                                      <p:cBhvr additive="base">
                                        <p:cTn id="23" dur="500" fill="hold"/>
                                        <p:tgtEl>
                                          <p:spTgt spid="77"/>
                                        </p:tgtEl>
                                        <p:attrNameLst>
                                          <p:attrName>ppt_x</p:attrName>
                                        </p:attrNameLst>
                                      </p:cBhvr>
                                      <p:tavLst>
                                        <p:tav tm="0">
                                          <p:val>
                                            <p:strVal val="#ppt_x"/>
                                          </p:val>
                                        </p:tav>
                                        <p:tav tm="100000">
                                          <p:val>
                                            <p:strVal val="#ppt_x"/>
                                          </p:val>
                                        </p:tav>
                                      </p:tavLst>
                                    </p:anim>
                                    <p:anim calcmode="lin" valueType="num">
                                      <p:cBhvr additive="base">
                                        <p:cTn id="24" dur="500" fill="hold"/>
                                        <p:tgtEl>
                                          <p:spTgt spid="77"/>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p:tgtEl>
                                          <p:spTgt spid="33"/>
                                        </p:tgtEl>
                                        <p:attrNameLst>
                                          <p:attrName>ppt_x</p:attrName>
                                        </p:attrNameLst>
                                      </p:cBhvr>
                                      <p:tavLst>
                                        <p:tav tm="0">
                                          <p:val>
                                            <p:strVal val="#ppt_x-#ppt_w*1.125000"/>
                                          </p:val>
                                        </p:tav>
                                        <p:tav tm="100000">
                                          <p:val>
                                            <p:strVal val="#ppt_x"/>
                                          </p:val>
                                        </p:tav>
                                      </p:tavLst>
                                    </p:anim>
                                    <p:animEffect transition="in" filter="wipe(right)">
                                      <p:cBhvr>
                                        <p:cTn id="29" dur="500"/>
                                        <p:tgtEl>
                                          <p:spTgt spid="33"/>
                                        </p:tgtEl>
                                      </p:cBhvr>
                                    </p:animEffect>
                                  </p:childTnLst>
                                </p:cTn>
                              </p:par>
                              <p:par>
                                <p:cTn id="30" presetID="12" presetClass="entr" presetSubtype="8" fill="hold" grpId="0" nodeType="withEffect">
                                  <p:stCondLst>
                                    <p:cond delay="100"/>
                                  </p:stCondLst>
                                  <p:childTnLst>
                                    <p:set>
                                      <p:cBhvr>
                                        <p:cTn id="31" dur="1" fill="hold">
                                          <p:stCondLst>
                                            <p:cond delay="0"/>
                                          </p:stCondLst>
                                        </p:cTn>
                                        <p:tgtEl>
                                          <p:spTgt spid="64"/>
                                        </p:tgtEl>
                                        <p:attrNameLst>
                                          <p:attrName>style.visibility</p:attrName>
                                        </p:attrNameLst>
                                      </p:cBhvr>
                                      <p:to>
                                        <p:strVal val="visible"/>
                                      </p:to>
                                    </p:set>
                                    <p:anim calcmode="lin" valueType="num">
                                      <p:cBhvr additive="base">
                                        <p:cTn id="32" dur="500"/>
                                        <p:tgtEl>
                                          <p:spTgt spid="64"/>
                                        </p:tgtEl>
                                        <p:attrNameLst>
                                          <p:attrName>ppt_x</p:attrName>
                                        </p:attrNameLst>
                                      </p:cBhvr>
                                      <p:tavLst>
                                        <p:tav tm="0">
                                          <p:val>
                                            <p:strVal val="#ppt_x-#ppt_w*1.125000"/>
                                          </p:val>
                                        </p:tav>
                                        <p:tav tm="100000">
                                          <p:val>
                                            <p:strVal val="#ppt_x"/>
                                          </p:val>
                                        </p:tav>
                                      </p:tavLst>
                                    </p:anim>
                                    <p:animEffect transition="in" filter="wipe(right)">
                                      <p:cBhvr>
                                        <p:cTn id="33" dur="500"/>
                                        <p:tgtEl>
                                          <p:spTgt spid="64"/>
                                        </p:tgtEl>
                                      </p:cBhvr>
                                    </p:animEffect>
                                  </p:childTnLst>
                                </p:cTn>
                              </p:par>
                              <p:par>
                                <p:cTn id="34" presetID="12" presetClass="entr" presetSubtype="8" fill="hold" grpId="0" nodeType="withEffect">
                                  <p:stCondLst>
                                    <p:cond delay="200"/>
                                  </p:stCondLst>
                                  <p:childTnLst>
                                    <p:set>
                                      <p:cBhvr>
                                        <p:cTn id="35" dur="1" fill="hold">
                                          <p:stCondLst>
                                            <p:cond delay="0"/>
                                          </p:stCondLst>
                                        </p:cTn>
                                        <p:tgtEl>
                                          <p:spTgt spid="65"/>
                                        </p:tgtEl>
                                        <p:attrNameLst>
                                          <p:attrName>style.visibility</p:attrName>
                                        </p:attrNameLst>
                                      </p:cBhvr>
                                      <p:to>
                                        <p:strVal val="visible"/>
                                      </p:to>
                                    </p:set>
                                    <p:anim calcmode="lin" valueType="num">
                                      <p:cBhvr additive="base">
                                        <p:cTn id="36" dur="500"/>
                                        <p:tgtEl>
                                          <p:spTgt spid="65"/>
                                        </p:tgtEl>
                                        <p:attrNameLst>
                                          <p:attrName>ppt_x</p:attrName>
                                        </p:attrNameLst>
                                      </p:cBhvr>
                                      <p:tavLst>
                                        <p:tav tm="0">
                                          <p:val>
                                            <p:strVal val="#ppt_x-#ppt_w*1.125000"/>
                                          </p:val>
                                        </p:tav>
                                        <p:tav tm="100000">
                                          <p:val>
                                            <p:strVal val="#ppt_x"/>
                                          </p:val>
                                        </p:tav>
                                      </p:tavLst>
                                    </p:anim>
                                    <p:animEffect transition="in" filter="wipe(right)">
                                      <p:cBhvr>
                                        <p:cTn id="37" dur="500"/>
                                        <p:tgtEl>
                                          <p:spTgt spid="65"/>
                                        </p:tgtEl>
                                      </p:cBhvr>
                                    </p:animEffect>
                                  </p:childTnLst>
                                </p:cTn>
                              </p:par>
                              <p:par>
                                <p:cTn id="38" presetID="12" presetClass="entr" presetSubtype="8" fill="hold" grpId="0" nodeType="withEffect">
                                  <p:stCondLst>
                                    <p:cond delay="400"/>
                                  </p:stCondLst>
                                  <p:childTnLst>
                                    <p:set>
                                      <p:cBhvr>
                                        <p:cTn id="39" dur="1" fill="hold">
                                          <p:stCondLst>
                                            <p:cond delay="0"/>
                                          </p:stCondLst>
                                        </p:cTn>
                                        <p:tgtEl>
                                          <p:spTgt spid="66"/>
                                        </p:tgtEl>
                                        <p:attrNameLst>
                                          <p:attrName>style.visibility</p:attrName>
                                        </p:attrNameLst>
                                      </p:cBhvr>
                                      <p:to>
                                        <p:strVal val="visible"/>
                                      </p:to>
                                    </p:set>
                                    <p:anim calcmode="lin" valueType="num">
                                      <p:cBhvr additive="base">
                                        <p:cTn id="40" dur="500"/>
                                        <p:tgtEl>
                                          <p:spTgt spid="66"/>
                                        </p:tgtEl>
                                        <p:attrNameLst>
                                          <p:attrName>ppt_x</p:attrName>
                                        </p:attrNameLst>
                                      </p:cBhvr>
                                      <p:tavLst>
                                        <p:tav tm="0">
                                          <p:val>
                                            <p:strVal val="#ppt_x-#ppt_w*1.125000"/>
                                          </p:val>
                                        </p:tav>
                                        <p:tav tm="100000">
                                          <p:val>
                                            <p:strVal val="#ppt_x"/>
                                          </p:val>
                                        </p:tav>
                                      </p:tavLst>
                                    </p:anim>
                                    <p:animEffect transition="in" filter="wipe(right)">
                                      <p:cBhvr>
                                        <p:cTn id="41" dur="500"/>
                                        <p:tgtEl>
                                          <p:spTgt spid="66"/>
                                        </p:tgtEl>
                                      </p:cBhvr>
                                    </p:animEffect>
                                  </p:childTnLst>
                                </p:cTn>
                              </p:par>
                              <p:par>
                                <p:cTn id="42" presetID="12" presetClass="entr" presetSubtype="8" fill="hold" grpId="0" nodeType="withEffect">
                                  <p:stCondLst>
                                    <p:cond delay="500"/>
                                  </p:stCondLst>
                                  <p:childTnLst>
                                    <p:set>
                                      <p:cBhvr>
                                        <p:cTn id="43" dur="1" fill="hold">
                                          <p:stCondLst>
                                            <p:cond delay="0"/>
                                          </p:stCondLst>
                                        </p:cTn>
                                        <p:tgtEl>
                                          <p:spTgt spid="67"/>
                                        </p:tgtEl>
                                        <p:attrNameLst>
                                          <p:attrName>style.visibility</p:attrName>
                                        </p:attrNameLst>
                                      </p:cBhvr>
                                      <p:to>
                                        <p:strVal val="visible"/>
                                      </p:to>
                                    </p:set>
                                    <p:anim calcmode="lin" valueType="num">
                                      <p:cBhvr additive="base">
                                        <p:cTn id="44" dur="500"/>
                                        <p:tgtEl>
                                          <p:spTgt spid="67"/>
                                        </p:tgtEl>
                                        <p:attrNameLst>
                                          <p:attrName>ppt_x</p:attrName>
                                        </p:attrNameLst>
                                      </p:cBhvr>
                                      <p:tavLst>
                                        <p:tav tm="0">
                                          <p:val>
                                            <p:strVal val="#ppt_x-#ppt_w*1.125000"/>
                                          </p:val>
                                        </p:tav>
                                        <p:tav tm="100000">
                                          <p:val>
                                            <p:strVal val="#ppt_x"/>
                                          </p:val>
                                        </p:tav>
                                      </p:tavLst>
                                    </p:anim>
                                    <p:animEffect transition="in" filter="wipe(right)">
                                      <p:cBhvr>
                                        <p:cTn id="45" dur="500"/>
                                        <p:tgtEl>
                                          <p:spTgt spid="67"/>
                                        </p:tgtEl>
                                      </p:cBhvr>
                                    </p:animEffect>
                                  </p:childTnLst>
                                </p:cTn>
                              </p:par>
                              <p:par>
                                <p:cTn id="46" presetID="16" presetClass="entr" presetSubtype="37" fill="hold" nodeType="with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barn(outVertical)">
                                      <p:cBhvr>
                                        <p:cTn id="48" dur="17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64" grpId="0"/>
      <p:bldP spid="65" grpId="0"/>
      <p:bldP spid="66" grpId="0"/>
      <p:bldP spid="6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33" name="Freeform 5"/>
          <p:cNvSpPr/>
          <p:nvPr/>
        </p:nvSpPr>
        <p:spPr bwMode="auto">
          <a:xfrm>
            <a:off x="4441403" y="1297847"/>
            <a:ext cx="1236399" cy="4862748"/>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nvGrpSpPr>
          <p:cNvPr id="3" name="组合 2"/>
          <p:cNvGrpSpPr/>
          <p:nvPr/>
        </p:nvGrpSpPr>
        <p:grpSpPr>
          <a:xfrm>
            <a:off x="5976778" y="1412777"/>
            <a:ext cx="4624744" cy="792088"/>
            <a:chOff x="5976777" y="1412776"/>
            <a:chExt cx="4624744" cy="792088"/>
          </a:xfrm>
        </p:grpSpPr>
        <p:sp>
          <p:nvSpPr>
            <p:cNvPr id="61" name="圆角矩形 60"/>
            <p:cNvSpPr/>
            <p:nvPr/>
          </p:nvSpPr>
          <p:spPr>
            <a:xfrm>
              <a:off x="5976777" y="1412776"/>
              <a:ext cx="4624744" cy="79208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67" name="TextBox 66"/>
            <p:cNvSpPr txBox="1"/>
            <p:nvPr/>
          </p:nvSpPr>
          <p:spPr>
            <a:xfrm>
              <a:off x="6488949" y="1562598"/>
              <a:ext cx="3376852" cy="538609"/>
            </a:xfrm>
            <a:prstGeom prst="rect">
              <a:avLst/>
            </a:prstGeom>
            <a:noFill/>
          </p:spPr>
          <p:txBody>
            <a:bodyPr wrap="square" lIns="0" tIns="0" rIns="0" bIns="0" rtlCol="0">
              <a:spAutoFit/>
            </a:bodyPr>
            <a:lstStyle/>
            <a:p>
              <a:pPr algn="just">
                <a:lnSpc>
                  <a:spcPts val="21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发生工伤事故，要及时抢救伤员、保护现场，报告领导，并协助调查工作</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1345060" y="2482205"/>
            <a:ext cx="2775925" cy="2775919"/>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椭圆 7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TextBox 75"/>
          <p:cNvSpPr txBox="1"/>
          <p:nvPr/>
        </p:nvSpPr>
        <p:spPr>
          <a:xfrm>
            <a:off x="1275289" y="3351179"/>
            <a:ext cx="2915467" cy="1107996"/>
          </a:xfrm>
          <a:prstGeom prst="rect">
            <a:avLst/>
          </a:prstGeom>
          <a:noFill/>
        </p:spPr>
        <p:txBody>
          <a:bodyPr wrap="square" lIns="0" tIns="0" rIns="0" bIns="0" rtlCol="0">
            <a:spAutoFit/>
          </a:bodyPr>
          <a:lstStyle/>
          <a:p>
            <a:pPr algn="ctr"/>
            <a:r>
              <a:rPr lang="zh-CN" altLang="en-US" sz="2400" b="1" dirty="0">
                <a:solidFill>
                  <a:srgbClr val="C00000"/>
                </a:solidFill>
                <a:latin typeface="微软雅黑" panose="020B0503020204020204" pitchFamily="34" charset="-122"/>
                <a:ea typeface="微软雅黑" panose="020B0503020204020204" pitchFamily="34" charset="-122"/>
              </a:rPr>
              <a:t>员工安全</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生产职责</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的主要内容</a:t>
            </a:r>
          </a:p>
        </p:txBody>
      </p:sp>
      <p:grpSp>
        <p:nvGrpSpPr>
          <p:cNvPr id="82" name="组合 81"/>
          <p:cNvGrpSpPr/>
          <p:nvPr/>
        </p:nvGrpSpPr>
        <p:grpSpPr>
          <a:xfrm>
            <a:off x="5976778" y="2731353"/>
            <a:ext cx="4624744" cy="792088"/>
            <a:chOff x="5976777" y="1412776"/>
            <a:chExt cx="4624744" cy="792088"/>
          </a:xfrm>
        </p:grpSpPr>
        <p:sp>
          <p:nvSpPr>
            <p:cNvPr id="83" name="圆角矩形 82"/>
            <p:cNvSpPr/>
            <p:nvPr/>
          </p:nvSpPr>
          <p:spPr>
            <a:xfrm>
              <a:off x="5976777" y="1412776"/>
              <a:ext cx="4624744" cy="79208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84" name="TextBox 83"/>
            <p:cNvSpPr txBox="1"/>
            <p:nvPr/>
          </p:nvSpPr>
          <p:spPr>
            <a:xfrm>
              <a:off x="6488949" y="1561911"/>
              <a:ext cx="3600400" cy="538609"/>
            </a:xfrm>
            <a:prstGeom prst="rect">
              <a:avLst/>
            </a:prstGeom>
            <a:noFill/>
          </p:spPr>
          <p:txBody>
            <a:bodyPr wrap="square" lIns="0" tIns="0" rIns="0" bIns="0" rtlCol="0">
              <a:spAutoFit/>
            </a:bodyPr>
            <a:lstStyle/>
            <a:p>
              <a:pPr algn="just">
                <a:lnSpc>
                  <a:spcPts val="21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努力学习和掌握安全知识和技能、熟练掌握本工种操作程序和安全操作规程；</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5976778" y="4049931"/>
            <a:ext cx="4624744" cy="792088"/>
            <a:chOff x="5976777" y="1412776"/>
            <a:chExt cx="4624744" cy="792088"/>
          </a:xfrm>
        </p:grpSpPr>
        <p:sp>
          <p:nvSpPr>
            <p:cNvPr id="86" name="圆角矩形 85"/>
            <p:cNvSpPr/>
            <p:nvPr/>
          </p:nvSpPr>
          <p:spPr>
            <a:xfrm>
              <a:off x="5976777" y="1412776"/>
              <a:ext cx="4624744" cy="79208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87" name="TextBox 86"/>
            <p:cNvSpPr txBox="1"/>
            <p:nvPr/>
          </p:nvSpPr>
          <p:spPr>
            <a:xfrm>
              <a:off x="6488949" y="1562598"/>
              <a:ext cx="3376852" cy="538609"/>
            </a:xfrm>
            <a:prstGeom prst="rect">
              <a:avLst/>
            </a:prstGeom>
            <a:noFill/>
          </p:spPr>
          <p:txBody>
            <a:bodyPr wrap="square" lIns="0" tIns="0" rIns="0" bIns="0" rtlCol="0">
              <a:spAutoFit/>
            </a:bodyPr>
            <a:lstStyle/>
            <a:p>
              <a:pPr algn="just">
                <a:lnSpc>
                  <a:spcPts val="21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积极参加各种安全活动，牢固树立“安全第一”思想和自我保护意识；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5976778" y="5368507"/>
            <a:ext cx="4624744" cy="792088"/>
            <a:chOff x="5976777" y="1412776"/>
            <a:chExt cx="4624744" cy="792088"/>
          </a:xfrm>
        </p:grpSpPr>
        <p:sp>
          <p:nvSpPr>
            <p:cNvPr id="89" name="圆角矩形 88"/>
            <p:cNvSpPr/>
            <p:nvPr/>
          </p:nvSpPr>
          <p:spPr>
            <a:xfrm>
              <a:off x="5976777" y="1412776"/>
              <a:ext cx="4624744" cy="79208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90" name="TextBox 89"/>
            <p:cNvSpPr txBox="1"/>
            <p:nvPr/>
          </p:nvSpPr>
          <p:spPr>
            <a:xfrm>
              <a:off x="6470774" y="1562598"/>
              <a:ext cx="3376852" cy="538609"/>
            </a:xfrm>
            <a:prstGeom prst="rect">
              <a:avLst/>
            </a:prstGeom>
            <a:noFill/>
          </p:spPr>
          <p:txBody>
            <a:bodyPr wrap="square" lIns="0" tIns="0" rIns="0" bIns="0" rtlCol="0">
              <a:spAutoFit/>
            </a:bodyPr>
            <a:lstStyle/>
            <a:p>
              <a:pPr algn="just">
                <a:lnSpc>
                  <a:spcPts val="21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有权拒绝违章指挥和强令冒险作业，对个人安全生产负责。</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anim calcmode="lin" valueType="num">
                                      <p:cBhvr>
                                        <p:cTn id="10" dur="500" fill="hold"/>
                                        <p:tgtEl>
                                          <p:spTgt spid="73"/>
                                        </p:tgtEl>
                                        <p:attrNameLst>
                                          <p:attrName>ppt_x</p:attrName>
                                        </p:attrNameLst>
                                      </p:cBhvr>
                                      <p:tavLst>
                                        <p:tav tm="0">
                                          <p:val>
                                            <p:fltVal val="0.5"/>
                                          </p:val>
                                        </p:tav>
                                        <p:tav tm="100000">
                                          <p:val>
                                            <p:strVal val="#ppt_x"/>
                                          </p:val>
                                        </p:tav>
                                      </p:tavLst>
                                    </p:anim>
                                    <p:anim calcmode="lin" valueType="num">
                                      <p:cBhvr>
                                        <p:cTn id="11" dur="500" fill="hold"/>
                                        <p:tgtEl>
                                          <p:spTgt spid="73"/>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fade">
                                      <p:cBhvr>
                                        <p:cTn id="15" dur="500"/>
                                        <p:tgtEl>
                                          <p:spTgt spid="76"/>
                                        </p:tgtEl>
                                      </p:cBhvr>
                                    </p:animEffect>
                                    <p:anim calcmode="lin" valueType="num">
                                      <p:cBhvr>
                                        <p:cTn id="16" dur="500" fill="hold"/>
                                        <p:tgtEl>
                                          <p:spTgt spid="76"/>
                                        </p:tgtEl>
                                        <p:attrNameLst>
                                          <p:attrName>ppt_x</p:attrName>
                                        </p:attrNameLst>
                                      </p:cBhvr>
                                      <p:tavLst>
                                        <p:tav tm="0">
                                          <p:val>
                                            <p:strVal val="#ppt_x"/>
                                          </p:val>
                                        </p:tav>
                                        <p:tav tm="100000">
                                          <p:val>
                                            <p:strVal val="#ppt_x"/>
                                          </p:val>
                                        </p:tav>
                                      </p:tavLst>
                                    </p:anim>
                                    <p:anim calcmode="lin" valueType="num">
                                      <p:cBhvr>
                                        <p:cTn id="17" dur="500" fill="hold"/>
                                        <p:tgtEl>
                                          <p:spTgt spid="76"/>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left)">
                                      <p:cBhvr>
                                        <p:cTn id="2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7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001245" y="2276872"/>
            <a:ext cx="8077907" cy="2111642"/>
            <a:chOff x="2157098" y="2276872"/>
            <a:chExt cx="8077907"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05</a:t>
              </a:r>
              <a:endParaRPr lang="zh-CN" altLang="en-US" sz="6000" b="1" dirty="0">
                <a:solidFill>
                  <a:schemeClr val="bg1"/>
                </a:solidFill>
              </a:endParaRPr>
            </a:p>
          </p:txBody>
        </p:sp>
        <p:sp>
          <p:nvSpPr>
            <p:cNvPr id="34" name="矩形 33"/>
            <p:cNvSpPr/>
            <p:nvPr/>
          </p:nvSpPr>
          <p:spPr>
            <a:xfrm>
              <a:off x="4513410" y="3024861"/>
              <a:ext cx="5721595"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事故发生的主要原因</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0140" y="2427742"/>
            <a:ext cx="3145035" cy="4383695"/>
          </a:xfrm>
          <a:prstGeom prst="rect">
            <a:avLst/>
          </a:prstGeom>
        </p:spPr>
      </p:pic>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54" name="组合 53"/>
          <p:cNvGrpSpPr/>
          <p:nvPr/>
        </p:nvGrpSpPr>
        <p:grpSpPr>
          <a:xfrm>
            <a:off x="4654643" y="2357413"/>
            <a:ext cx="1830179" cy="1830179"/>
            <a:chOff x="6158131" y="1670001"/>
            <a:chExt cx="1550783" cy="1550783"/>
          </a:xfrm>
        </p:grpSpPr>
        <p:sp>
          <p:nvSpPr>
            <p:cNvPr id="55" name="Freeform 11"/>
            <p:cNvSpPr/>
            <p:nvPr/>
          </p:nvSpPr>
          <p:spPr bwMode="auto">
            <a:xfrm>
              <a:off x="6158131" y="1670001"/>
              <a:ext cx="1550783" cy="1550783"/>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solidFill>
                  <a:srgbClr val="F34347"/>
                </a:solidFill>
                <a:latin typeface="Impact MT Std" pitchFamily="34" charset="0"/>
              </a:endParaRPr>
            </a:p>
          </p:txBody>
        </p:sp>
        <p:sp>
          <p:nvSpPr>
            <p:cNvPr id="56" name="Freeform 12"/>
            <p:cNvSpPr/>
            <p:nvPr/>
          </p:nvSpPr>
          <p:spPr bwMode="auto">
            <a:xfrm>
              <a:off x="6269912" y="1778595"/>
              <a:ext cx="1318666" cy="1320489"/>
            </a:xfrm>
            <a:prstGeom prst="ellipse">
              <a:avLst/>
            </a:prstGeom>
            <a:solidFill>
              <a:srgbClr val="00153E"/>
            </a:solidFill>
            <a:ln>
              <a:noFill/>
            </a:ln>
          </p:spPr>
          <p:txBody>
            <a:bodyPr vert="horz" wrap="square" lIns="68562" tIns="34281" rIns="68562" bIns="34281" numCol="1" anchor="t" anchorCtr="0" compatLnSpc="1"/>
            <a:lstStyle/>
            <a:p>
              <a:endParaRPr lang="id-ID" sz="1010">
                <a:solidFill>
                  <a:srgbClr val="F34347"/>
                </a:solidFill>
                <a:latin typeface="Impact MT Std" pitchFamily="34" charset="0"/>
              </a:endParaRPr>
            </a:p>
          </p:txBody>
        </p:sp>
      </p:grpSp>
      <p:grpSp>
        <p:nvGrpSpPr>
          <p:cNvPr id="59" name="组合 58"/>
          <p:cNvGrpSpPr/>
          <p:nvPr/>
        </p:nvGrpSpPr>
        <p:grpSpPr>
          <a:xfrm>
            <a:off x="2605634" y="2225876"/>
            <a:ext cx="1961713" cy="1961714"/>
            <a:chOff x="4067562" y="1196752"/>
            <a:chExt cx="2024034" cy="2024034"/>
          </a:xfrm>
        </p:grpSpPr>
        <p:sp>
          <p:nvSpPr>
            <p:cNvPr id="60" name="Freeform 108"/>
            <p:cNvSpPr/>
            <p:nvPr/>
          </p:nvSpPr>
          <p:spPr bwMode="auto">
            <a:xfrm rot="16200000">
              <a:off x="4067562" y="1196752"/>
              <a:ext cx="2024034" cy="2024034"/>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solidFill>
                  <a:srgbClr val="F66C47"/>
                </a:solidFill>
                <a:latin typeface="Impact MT Std" pitchFamily="34" charset="0"/>
              </a:endParaRPr>
            </a:p>
          </p:txBody>
        </p:sp>
        <p:sp>
          <p:nvSpPr>
            <p:cNvPr id="61" name="Freeform 109"/>
            <p:cNvSpPr/>
            <p:nvPr/>
          </p:nvSpPr>
          <p:spPr bwMode="auto">
            <a:xfrm rot="16200000">
              <a:off x="4210486" y="1352622"/>
              <a:ext cx="1721082" cy="1723461"/>
            </a:xfrm>
            <a:prstGeom prst="ellipse">
              <a:avLst/>
            </a:prstGeom>
            <a:solidFill>
              <a:srgbClr val="00153E"/>
            </a:solidFill>
            <a:ln w="12700" cap="flat" cmpd="sng" algn="ctr">
              <a:noFill/>
              <a:prstDash val="solid"/>
              <a:miter lim="800000"/>
            </a:ln>
            <a:effectLst/>
          </p:spPr>
          <p:txBody>
            <a:bodyPr lIns="539859" rIns="269930" anchor="ctr"/>
            <a:lstStyle/>
            <a:p>
              <a:pPr algn="just">
                <a:lnSpc>
                  <a:spcPct val="130000"/>
                </a:lnSpc>
              </a:pPr>
              <a:endParaRPr lang="id-ID" sz="975" kern="0">
                <a:solidFill>
                  <a:srgbClr val="F66C47"/>
                </a:solidFill>
                <a:latin typeface="Impact MT Std" pitchFamily="34" charset="0"/>
                <a:ea typeface="幼圆" panose="02010509060101010101" pitchFamily="49" charset="-122"/>
              </a:endParaRPr>
            </a:p>
          </p:txBody>
        </p:sp>
        <p:sp>
          <p:nvSpPr>
            <p:cNvPr id="62" name="Oval 110"/>
            <p:cNvSpPr>
              <a:spLocks noChangeArrowheads="1"/>
            </p:cNvSpPr>
            <p:nvPr/>
          </p:nvSpPr>
          <p:spPr bwMode="auto">
            <a:xfrm rot="16200000">
              <a:off x="4427802" y="1571524"/>
              <a:ext cx="1284863" cy="128565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000" b="1" dirty="0">
                  <a:solidFill>
                    <a:srgbClr val="C00000"/>
                  </a:solidFill>
                  <a:latin typeface="Impact MT Std" pitchFamily="34" charset="0"/>
                  <a:ea typeface="微软雅黑" panose="020B0503020204020204" pitchFamily="34" charset="-122"/>
                </a:rPr>
                <a:t>人的</a:t>
              </a:r>
              <a:endParaRPr lang="en-US" altLang="zh-CN" sz="2000" b="1" dirty="0">
                <a:solidFill>
                  <a:srgbClr val="C00000"/>
                </a:solidFill>
                <a:latin typeface="Impact MT Std" pitchFamily="34" charset="0"/>
                <a:ea typeface="微软雅黑" panose="020B0503020204020204" pitchFamily="34" charset="-122"/>
              </a:endParaRPr>
            </a:p>
            <a:p>
              <a:pPr algn="ctr"/>
              <a:r>
                <a:rPr lang="zh-CN" altLang="en-US" sz="2000" b="1" dirty="0">
                  <a:solidFill>
                    <a:srgbClr val="C00000"/>
                  </a:solidFill>
                  <a:latin typeface="Impact MT Std" pitchFamily="34" charset="0"/>
                  <a:ea typeface="微软雅黑" panose="020B0503020204020204" pitchFamily="34" charset="-122"/>
                </a:rPr>
                <a:t>原因</a:t>
              </a:r>
              <a:endParaRPr lang="id-ID" sz="2000" b="1" dirty="0">
                <a:solidFill>
                  <a:srgbClr val="C00000"/>
                </a:solidFill>
                <a:latin typeface="Impact MT Std" pitchFamily="34" charset="0"/>
                <a:ea typeface="微软雅黑" panose="020B0503020204020204" pitchFamily="34" charset="-122"/>
              </a:endParaRPr>
            </a:p>
          </p:txBody>
        </p:sp>
      </p:grpSp>
      <p:grpSp>
        <p:nvGrpSpPr>
          <p:cNvPr id="63" name="组合 62"/>
          <p:cNvGrpSpPr/>
          <p:nvPr/>
        </p:nvGrpSpPr>
        <p:grpSpPr>
          <a:xfrm>
            <a:off x="4679113" y="4281707"/>
            <a:ext cx="2088502" cy="2088500"/>
            <a:chOff x="6158132" y="3289073"/>
            <a:chExt cx="2331984" cy="2331983"/>
          </a:xfrm>
        </p:grpSpPr>
        <p:sp>
          <p:nvSpPr>
            <p:cNvPr id="65" name="Freeform 120"/>
            <p:cNvSpPr/>
            <p:nvPr/>
          </p:nvSpPr>
          <p:spPr bwMode="auto">
            <a:xfrm flipV="1">
              <a:off x="6158132" y="3289073"/>
              <a:ext cx="2331984" cy="2331983"/>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solidFill>
                  <a:srgbClr val="037A9B"/>
                </a:solidFill>
                <a:latin typeface="Impact MT Std" pitchFamily="34" charset="0"/>
              </a:endParaRPr>
            </a:p>
          </p:txBody>
        </p:sp>
        <p:sp>
          <p:nvSpPr>
            <p:cNvPr id="66" name="Freeform 121"/>
            <p:cNvSpPr/>
            <p:nvPr/>
          </p:nvSpPr>
          <p:spPr bwMode="auto">
            <a:xfrm flipV="1">
              <a:off x="6326222" y="3472079"/>
              <a:ext cx="1982938" cy="1985679"/>
            </a:xfrm>
            <a:prstGeom prst="ellipse">
              <a:avLst/>
            </a:prstGeom>
            <a:solidFill>
              <a:srgbClr val="00153E"/>
            </a:solidFill>
            <a:ln>
              <a:noFill/>
            </a:ln>
          </p:spPr>
          <p:txBody>
            <a:bodyPr vert="horz" wrap="square" lIns="68562" tIns="34281" rIns="68562" bIns="34281" numCol="1" anchor="t" anchorCtr="0" compatLnSpc="1"/>
            <a:lstStyle/>
            <a:p>
              <a:endParaRPr lang="id-ID" sz="1010">
                <a:solidFill>
                  <a:srgbClr val="037A9B"/>
                </a:solidFill>
                <a:latin typeface="Impact MT Std" pitchFamily="34" charset="0"/>
              </a:endParaRPr>
            </a:p>
          </p:txBody>
        </p:sp>
        <p:sp>
          <p:nvSpPr>
            <p:cNvPr id="67" name="Oval 122"/>
            <p:cNvSpPr>
              <a:spLocks noChangeArrowheads="1"/>
            </p:cNvSpPr>
            <p:nvPr/>
          </p:nvSpPr>
          <p:spPr bwMode="auto">
            <a:xfrm rot="10800000" flipV="1">
              <a:off x="6525035" y="3703804"/>
              <a:ext cx="1563066" cy="1564032"/>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C00000"/>
                  </a:solidFill>
                  <a:latin typeface="Impact MT Std" pitchFamily="34" charset="0"/>
                  <a:ea typeface="微软雅黑" panose="020B0503020204020204" pitchFamily="34" charset="-122"/>
                </a:rPr>
                <a:t>管理的原因</a:t>
              </a:r>
              <a:endParaRPr lang="id-ID" sz="2000" b="1" dirty="0">
                <a:solidFill>
                  <a:srgbClr val="C00000"/>
                </a:solidFill>
                <a:latin typeface="Impact MT Std" pitchFamily="34" charset="0"/>
                <a:ea typeface="微软雅黑" panose="020B0503020204020204" pitchFamily="34" charset="-122"/>
              </a:endParaRPr>
            </a:p>
          </p:txBody>
        </p:sp>
      </p:grpSp>
      <p:grpSp>
        <p:nvGrpSpPr>
          <p:cNvPr id="71" name="组合 70"/>
          <p:cNvGrpSpPr/>
          <p:nvPr/>
        </p:nvGrpSpPr>
        <p:grpSpPr>
          <a:xfrm>
            <a:off x="2536281" y="4281706"/>
            <a:ext cx="2044830" cy="2044828"/>
            <a:chOff x="4358933" y="3289074"/>
            <a:chExt cx="1732664" cy="1732663"/>
          </a:xfrm>
        </p:grpSpPr>
        <p:sp>
          <p:nvSpPr>
            <p:cNvPr id="72" name="Freeform 124"/>
            <p:cNvSpPr/>
            <p:nvPr/>
          </p:nvSpPr>
          <p:spPr bwMode="auto">
            <a:xfrm rot="5400000" flipV="1">
              <a:off x="4358933" y="3289074"/>
              <a:ext cx="1732663" cy="1732664"/>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solidFill>
                  <a:srgbClr val="059188"/>
                </a:solidFill>
                <a:latin typeface="Impact MT Std" pitchFamily="34" charset="0"/>
              </a:endParaRPr>
            </a:p>
          </p:txBody>
        </p:sp>
        <p:sp>
          <p:nvSpPr>
            <p:cNvPr id="73" name="Freeform 125"/>
            <p:cNvSpPr/>
            <p:nvPr/>
          </p:nvSpPr>
          <p:spPr bwMode="auto">
            <a:xfrm rot="5400000" flipV="1">
              <a:off x="4481282" y="3412946"/>
              <a:ext cx="1473322" cy="1475360"/>
            </a:xfrm>
            <a:prstGeom prst="ellipse">
              <a:avLst/>
            </a:prstGeom>
            <a:solidFill>
              <a:srgbClr val="00153E"/>
            </a:solidFill>
            <a:ln>
              <a:noFill/>
            </a:ln>
          </p:spPr>
          <p:txBody>
            <a:bodyPr vert="horz" wrap="square" lIns="68562" tIns="34281" rIns="68562" bIns="34281" numCol="1" anchor="t" anchorCtr="0" compatLnSpc="1"/>
            <a:lstStyle/>
            <a:p>
              <a:endParaRPr lang="id-ID" sz="1010">
                <a:solidFill>
                  <a:srgbClr val="059188"/>
                </a:solidFill>
                <a:latin typeface="Impact MT Std" pitchFamily="34" charset="0"/>
              </a:endParaRPr>
            </a:p>
          </p:txBody>
        </p:sp>
        <p:sp>
          <p:nvSpPr>
            <p:cNvPr id="74" name="Oval 126"/>
            <p:cNvSpPr>
              <a:spLocks noChangeArrowheads="1"/>
            </p:cNvSpPr>
            <p:nvPr/>
          </p:nvSpPr>
          <p:spPr bwMode="auto">
            <a:xfrm rot="5400000" flipV="1">
              <a:off x="4667314" y="3600337"/>
              <a:ext cx="1099900" cy="1100579"/>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000" b="1" dirty="0">
                  <a:solidFill>
                    <a:srgbClr val="C00000"/>
                  </a:solidFill>
                  <a:latin typeface="Impact MT Std" pitchFamily="34" charset="0"/>
                  <a:ea typeface="微软雅黑" panose="020B0503020204020204" pitchFamily="34" charset="-122"/>
                </a:rPr>
                <a:t>环境的</a:t>
              </a:r>
              <a:endParaRPr lang="en-US" altLang="zh-CN" sz="2000" b="1" dirty="0">
                <a:solidFill>
                  <a:srgbClr val="C00000"/>
                </a:solidFill>
                <a:latin typeface="Impact MT Std" pitchFamily="34" charset="0"/>
                <a:ea typeface="微软雅黑" panose="020B0503020204020204" pitchFamily="34" charset="-122"/>
              </a:endParaRPr>
            </a:p>
            <a:p>
              <a:pPr algn="ctr"/>
              <a:r>
                <a:rPr lang="zh-CN" altLang="en-US" sz="2000" b="1" dirty="0">
                  <a:solidFill>
                    <a:srgbClr val="C00000"/>
                  </a:solidFill>
                  <a:latin typeface="Impact MT Std" pitchFamily="34" charset="0"/>
                  <a:ea typeface="微软雅黑" panose="020B0503020204020204" pitchFamily="34" charset="-122"/>
                </a:rPr>
                <a:t>原因</a:t>
              </a:r>
              <a:endParaRPr lang="id-ID" sz="2000" b="1" dirty="0">
                <a:solidFill>
                  <a:srgbClr val="C00000"/>
                </a:solidFill>
                <a:latin typeface="Impact MT Std" pitchFamily="34" charset="0"/>
                <a:ea typeface="微软雅黑" panose="020B0503020204020204" pitchFamily="34" charset="-122"/>
              </a:endParaRPr>
            </a:p>
          </p:txBody>
        </p:sp>
      </p:grpSp>
      <p:sp>
        <p:nvSpPr>
          <p:cNvPr id="75" name="文本框 44"/>
          <p:cNvSpPr txBox="1"/>
          <p:nvPr/>
        </p:nvSpPr>
        <p:spPr>
          <a:xfrm>
            <a:off x="336947" y="2815167"/>
            <a:ext cx="1797359"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人的不安全行为</a:t>
            </a:r>
          </a:p>
        </p:txBody>
      </p:sp>
      <p:sp>
        <p:nvSpPr>
          <p:cNvPr id="78" name="文本框 44"/>
          <p:cNvSpPr txBox="1"/>
          <p:nvPr/>
        </p:nvSpPr>
        <p:spPr>
          <a:xfrm>
            <a:off x="1235626" y="5180081"/>
            <a:ext cx="1108131"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环境不良</a:t>
            </a:r>
          </a:p>
        </p:txBody>
      </p:sp>
      <p:sp>
        <p:nvSpPr>
          <p:cNvPr id="80" name="文本框 44"/>
          <p:cNvSpPr txBox="1"/>
          <p:nvPr/>
        </p:nvSpPr>
        <p:spPr>
          <a:xfrm>
            <a:off x="7148659" y="5133958"/>
            <a:ext cx="1108131"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管理欠缺</a:t>
            </a:r>
          </a:p>
        </p:txBody>
      </p:sp>
      <p:sp>
        <p:nvSpPr>
          <p:cNvPr id="82" name="文本框 44"/>
          <p:cNvSpPr txBox="1"/>
          <p:nvPr/>
        </p:nvSpPr>
        <p:spPr>
          <a:xfrm>
            <a:off x="6621608" y="2945421"/>
            <a:ext cx="2162230"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物的不安全状态</a:t>
            </a:r>
          </a:p>
        </p:txBody>
      </p:sp>
      <p:sp>
        <p:nvSpPr>
          <p:cNvPr id="83" name="Oval 110"/>
          <p:cNvSpPr>
            <a:spLocks noChangeArrowheads="1"/>
          </p:cNvSpPr>
          <p:nvPr/>
        </p:nvSpPr>
        <p:spPr bwMode="auto">
          <a:xfrm rot="16200000">
            <a:off x="4894698" y="2601703"/>
            <a:ext cx="1350062" cy="135089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id-ID" sz="2000" b="1" dirty="0">
              <a:solidFill>
                <a:srgbClr val="C00000"/>
              </a:solidFill>
              <a:latin typeface="Impact MT Std" pitchFamily="34" charset="0"/>
              <a:ea typeface="微软雅黑" panose="020B0503020204020204" pitchFamily="34" charset="-122"/>
            </a:endParaRPr>
          </a:p>
        </p:txBody>
      </p:sp>
      <p:sp>
        <p:nvSpPr>
          <p:cNvPr id="2" name="TextBox 1"/>
          <p:cNvSpPr txBox="1"/>
          <p:nvPr/>
        </p:nvSpPr>
        <p:spPr>
          <a:xfrm>
            <a:off x="4984633" y="2862857"/>
            <a:ext cx="1210588" cy="707886"/>
          </a:xfrm>
          <a:prstGeom prst="rect">
            <a:avLst/>
          </a:prstGeom>
          <a:noFill/>
        </p:spPr>
        <p:txBody>
          <a:bodyPr wrap="none" rtlCol="0">
            <a:spAutoFit/>
          </a:bodyPr>
          <a:lstStyle/>
          <a:p>
            <a:r>
              <a:rPr lang="zh-CN" altLang="en-US" sz="2000" b="1" dirty="0">
                <a:solidFill>
                  <a:srgbClr val="C00000"/>
                </a:solidFill>
                <a:latin typeface="微软雅黑" panose="020B0503020204020204" pitchFamily="34" charset="-122"/>
                <a:ea typeface="微软雅黑" panose="020B0503020204020204" pitchFamily="34" charset="-122"/>
              </a:rPr>
              <a:t>机（物）</a:t>
            </a:r>
            <a:endParaRPr lang="en-US" altLang="zh-CN" sz="2000" b="1" dirty="0">
              <a:solidFill>
                <a:srgbClr val="C00000"/>
              </a:solidFill>
              <a:latin typeface="微软雅黑" panose="020B0503020204020204" pitchFamily="34" charset="-122"/>
              <a:ea typeface="微软雅黑" panose="020B0503020204020204" pitchFamily="34" charset="-122"/>
            </a:endParaRPr>
          </a:p>
          <a:p>
            <a:r>
              <a:rPr lang="zh-CN" altLang="en-US" sz="2000" b="1" dirty="0">
                <a:solidFill>
                  <a:srgbClr val="C00000"/>
                </a:solidFill>
                <a:latin typeface="微软雅黑" panose="020B0503020204020204" pitchFamily="34" charset="-122"/>
                <a:ea typeface="微软雅黑" panose="020B0503020204020204" pitchFamily="34" charset="-122"/>
              </a:rPr>
              <a:t>的原因</a:t>
            </a:r>
          </a:p>
        </p:txBody>
      </p:sp>
      <p:sp>
        <p:nvSpPr>
          <p:cNvPr id="86" name="TextBox 15"/>
          <p:cNvSpPr txBox="1"/>
          <p:nvPr/>
        </p:nvSpPr>
        <p:spPr>
          <a:xfrm>
            <a:off x="3372348" y="1268761"/>
            <a:ext cx="2836835"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事故发生的原因</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1+#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additive="base">
                                        <p:cTn id="17" dur="500" fill="hold"/>
                                        <p:tgtEl>
                                          <p:spTgt spid="71"/>
                                        </p:tgtEl>
                                        <p:attrNameLst>
                                          <p:attrName>ppt_x</p:attrName>
                                        </p:attrNameLst>
                                      </p:cBhvr>
                                      <p:tavLst>
                                        <p:tav tm="0">
                                          <p:val>
                                            <p:strVal val="0-#ppt_w/2"/>
                                          </p:val>
                                        </p:tav>
                                        <p:tav tm="100000">
                                          <p:val>
                                            <p:strVal val="#ppt_x"/>
                                          </p:val>
                                        </p:tav>
                                      </p:tavLst>
                                    </p:anim>
                                    <p:anim calcmode="lin" valueType="num">
                                      <p:cBhvr additive="base">
                                        <p:cTn id="18" dur="500" fill="hold"/>
                                        <p:tgtEl>
                                          <p:spTgt spid="7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500" fill="hold"/>
                                        <p:tgtEl>
                                          <p:spTgt spid="63"/>
                                        </p:tgtEl>
                                        <p:attrNameLst>
                                          <p:attrName>ppt_x</p:attrName>
                                        </p:attrNameLst>
                                      </p:cBhvr>
                                      <p:tavLst>
                                        <p:tav tm="0">
                                          <p:val>
                                            <p:strVal val="1+#ppt_w/2"/>
                                          </p:val>
                                        </p:tav>
                                        <p:tav tm="100000">
                                          <p:val>
                                            <p:strVal val="#ppt_x"/>
                                          </p:val>
                                        </p:tav>
                                      </p:tavLst>
                                    </p:anim>
                                    <p:anim calcmode="lin" valueType="num">
                                      <p:cBhvr additive="base">
                                        <p:cTn id="23" dur="500" fill="hold"/>
                                        <p:tgtEl>
                                          <p:spTgt spid="6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additive="base">
                                        <p:cTn id="27" dur="500" fill="hold"/>
                                        <p:tgtEl>
                                          <p:spTgt spid="75"/>
                                        </p:tgtEl>
                                        <p:attrNameLst>
                                          <p:attrName>ppt_x</p:attrName>
                                        </p:attrNameLst>
                                      </p:cBhvr>
                                      <p:tavLst>
                                        <p:tav tm="0">
                                          <p:val>
                                            <p:strVal val="0-#ppt_w/2"/>
                                          </p:val>
                                        </p:tav>
                                        <p:tav tm="100000">
                                          <p:val>
                                            <p:strVal val="#ppt_x"/>
                                          </p:val>
                                        </p:tav>
                                      </p:tavLst>
                                    </p:anim>
                                    <p:anim calcmode="lin" valueType="num">
                                      <p:cBhvr additive="base">
                                        <p:cTn id="28" dur="500" fill="hold"/>
                                        <p:tgtEl>
                                          <p:spTgt spid="7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fill="hold"/>
                                        <p:tgtEl>
                                          <p:spTgt spid="78"/>
                                        </p:tgtEl>
                                        <p:attrNameLst>
                                          <p:attrName>ppt_x</p:attrName>
                                        </p:attrNameLst>
                                      </p:cBhvr>
                                      <p:tavLst>
                                        <p:tav tm="0">
                                          <p:val>
                                            <p:strVal val="0-#ppt_w/2"/>
                                          </p:val>
                                        </p:tav>
                                        <p:tav tm="100000">
                                          <p:val>
                                            <p:strVal val="#ppt_x"/>
                                          </p:val>
                                        </p:tav>
                                      </p:tavLst>
                                    </p:anim>
                                    <p:anim calcmode="lin" valueType="num">
                                      <p:cBhvr additive="base">
                                        <p:cTn id="33" dur="500" fill="hold"/>
                                        <p:tgtEl>
                                          <p:spTgt spid="7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additive="base">
                                        <p:cTn id="37" dur="500" fill="hold"/>
                                        <p:tgtEl>
                                          <p:spTgt spid="80"/>
                                        </p:tgtEl>
                                        <p:attrNameLst>
                                          <p:attrName>ppt_x</p:attrName>
                                        </p:attrNameLst>
                                      </p:cBhvr>
                                      <p:tavLst>
                                        <p:tav tm="0">
                                          <p:val>
                                            <p:strVal val="0-#ppt_w/2"/>
                                          </p:val>
                                        </p:tav>
                                        <p:tav tm="100000">
                                          <p:val>
                                            <p:strVal val="#ppt_x"/>
                                          </p:val>
                                        </p:tav>
                                      </p:tavLst>
                                    </p:anim>
                                    <p:anim calcmode="lin" valueType="num">
                                      <p:cBhvr additive="base">
                                        <p:cTn id="38" dur="500" fill="hold"/>
                                        <p:tgtEl>
                                          <p:spTgt spid="80"/>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 calcmode="lin" valueType="num">
                                      <p:cBhvr additive="base">
                                        <p:cTn id="42" dur="500" fill="hold"/>
                                        <p:tgtEl>
                                          <p:spTgt spid="82"/>
                                        </p:tgtEl>
                                        <p:attrNameLst>
                                          <p:attrName>ppt_x</p:attrName>
                                        </p:attrNameLst>
                                      </p:cBhvr>
                                      <p:tavLst>
                                        <p:tav tm="0">
                                          <p:val>
                                            <p:strVal val="0-#ppt_w/2"/>
                                          </p:val>
                                        </p:tav>
                                        <p:tav tm="100000">
                                          <p:val>
                                            <p:strVal val="#ppt_x"/>
                                          </p:val>
                                        </p:tav>
                                      </p:tavLst>
                                    </p:anim>
                                    <p:anim calcmode="lin" valueType="num">
                                      <p:cBhvr additive="base">
                                        <p:cTn id="43"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80" grpId="0"/>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29" name="Freeform 11"/>
          <p:cNvSpPr/>
          <p:nvPr/>
        </p:nvSpPr>
        <p:spPr bwMode="auto">
          <a:xfrm>
            <a:off x="5932044" y="1529632"/>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a:noFill/>
          </a:ln>
        </p:spPr>
        <p:txBody>
          <a:bodyPr lIns="68562" tIns="34281" rIns="68562" bIns="34281"/>
          <a:lstStyle/>
          <a:p>
            <a:endParaRPr lang="zh-CN" altLang="en-US"/>
          </a:p>
        </p:txBody>
      </p:sp>
      <p:sp>
        <p:nvSpPr>
          <p:cNvPr id="30" name="Freeform 10"/>
          <p:cNvSpPr/>
          <p:nvPr/>
        </p:nvSpPr>
        <p:spPr bwMode="auto">
          <a:xfrm>
            <a:off x="5338729" y="1608594"/>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31" name="Rectangle 12"/>
          <p:cNvSpPr>
            <a:spLocks noChangeArrowheads="1"/>
          </p:cNvSpPr>
          <p:nvPr/>
        </p:nvSpPr>
        <p:spPr bwMode="auto">
          <a:xfrm>
            <a:off x="6015675" y="1537793"/>
            <a:ext cx="703134" cy="720450"/>
          </a:xfrm>
          <a:prstGeom prst="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 name="Freeform 11"/>
          <p:cNvSpPr/>
          <p:nvPr/>
        </p:nvSpPr>
        <p:spPr bwMode="auto">
          <a:xfrm>
            <a:off x="5932044" y="2526127"/>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a:noFill/>
          </a:ln>
        </p:spPr>
        <p:txBody>
          <a:bodyPr lIns="68562" tIns="34281" rIns="68562" bIns="34281"/>
          <a:lstStyle/>
          <a:p>
            <a:endParaRPr lang="zh-CN" altLang="en-US"/>
          </a:p>
        </p:txBody>
      </p:sp>
      <p:sp>
        <p:nvSpPr>
          <p:cNvPr id="33" name="Freeform 10"/>
          <p:cNvSpPr/>
          <p:nvPr/>
        </p:nvSpPr>
        <p:spPr bwMode="auto">
          <a:xfrm>
            <a:off x="5338729" y="2605087"/>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34" name="Rectangle 12"/>
          <p:cNvSpPr>
            <a:spLocks noChangeArrowheads="1"/>
          </p:cNvSpPr>
          <p:nvPr/>
        </p:nvSpPr>
        <p:spPr bwMode="auto">
          <a:xfrm>
            <a:off x="6015675" y="2534287"/>
            <a:ext cx="703134" cy="720450"/>
          </a:xfrm>
          <a:prstGeom prst="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 name="Freeform 11"/>
          <p:cNvSpPr/>
          <p:nvPr/>
        </p:nvSpPr>
        <p:spPr bwMode="auto">
          <a:xfrm>
            <a:off x="5932044" y="3486280"/>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a:noFill/>
          </a:ln>
        </p:spPr>
        <p:txBody>
          <a:bodyPr lIns="68562" tIns="34281" rIns="68562" bIns="34281"/>
          <a:lstStyle/>
          <a:p>
            <a:endParaRPr lang="zh-CN" altLang="en-US"/>
          </a:p>
        </p:txBody>
      </p:sp>
      <p:sp>
        <p:nvSpPr>
          <p:cNvPr id="36" name="Freeform 10"/>
          <p:cNvSpPr/>
          <p:nvPr/>
        </p:nvSpPr>
        <p:spPr bwMode="auto">
          <a:xfrm>
            <a:off x="5338729" y="3564051"/>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37" name="Rectangle 12"/>
          <p:cNvSpPr>
            <a:spLocks noChangeArrowheads="1"/>
          </p:cNvSpPr>
          <p:nvPr/>
        </p:nvSpPr>
        <p:spPr bwMode="auto">
          <a:xfrm>
            <a:off x="6015675" y="3494441"/>
            <a:ext cx="703134" cy="720450"/>
          </a:xfrm>
          <a:prstGeom prst="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8" name="Freeform 11"/>
          <p:cNvSpPr/>
          <p:nvPr/>
        </p:nvSpPr>
        <p:spPr bwMode="auto">
          <a:xfrm>
            <a:off x="5932044" y="4446729"/>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w="9525">
            <a:noFill/>
            <a:round/>
          </a:ln>
        </p:spPr>
        <p:txBody>
          <a:bodyPr lIns="68562" tIns="34281" rIns="68562" bIns="34281"/>
          <a:lstStyle/>
          <a:p>
            <a:endParaRPr lang="zh-CN" altLang="en-US"/>
          </a:p>
        </p:txBody>
      </p:sp>
      <p:sp>
        <p:nvSpPr>
          <p:cNvPr id="39" name="Freeform 10"/>
          <p:cNvSpPr/>
          <p:nvPr/>
        </p:nvSpPr>
        <p:spPr bwMode="auto">
          <a:xfrm>
            <a:off x="5338729" y="4524500"/>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40" name="Rectangle 12"/>
          <p:cNvSpPr>
            <a:spLocks noChangeArrowheads="1"/>
          </p:cNvSpPr>
          <p:nvPr/>
        </p:nvSpPr>
        <p:spPr bwMode="auto">
          <a:xfrm>
            <a:off x="6015675" y="4454890"/>
            <a:ext cx="703134" cy="720450"/>
          </a:xfrm>
          <a:prstGeom prst="rect">
            <a:avLst/>
          </a:prstGeom>
          <a:solidFill>
            <a:srgbClr val="C00000"/>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1" name="TextBox 105"/>
          <p:cNvSpPr txBox="1">
            <a:spLocks noChangeArrowheads="1"/>
          </p:cNvSpPr>
          <p:nvPr/>
        </p:nvSpPr>
        <p:spPr bwMode="auto">
          <a:xfrm>
            <a:off x="7028150" y="1817404"/>
            <a:ext cx="2707604"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忽视和违反安全规程的行为</a:t>
            </a:r>
            <a:endParaRPr lang="zh-CN" altLang="en-US" sz="16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Box 106"/>
          <p:cNvSpPr txBox="1">
            <a:spLocks noChangeArrowheads="1"/>
          </p:cNvSpPr>
          <p:nvPr/>
        </p:nvSpPr>
        <p:spPr bwMode="auto">
          <a:xfrm>
            <a:off x="6170296" y="1642035"/>
            <a:ext cx="48785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dirty="0">
                <a:solidFill>
                  <a:srgbClr val="FFFFFF"/>
                </a:solidFill>
                <a:latin typeface="微软雅黑" panose="020B0503020204020204" pitchFamily="34" charset="-122"/>
                <a:ea typeface="微软雅黑" panose="020B0503020204020204" pitchFamily="34" charset="-122"/>
              </a:rPr>
              <a:t>1</a:t>
            </a:r>
            <a:endParaRPr lang="zh-CN" altLang="en-US" sz="3000" b="1" dirty="0">
              <a:solidFill>
                <a:srgbClr val="FFFFFF"/>
              </a:solidFill>
              <a:latin typeface="微软雅黑" panose="020B0503020204020204" pitchFamily="34" charset="-122"/>
              <a:ea typeface="微软雅黑" panose="020B0503020204020204" pitchFamily="34" charset="-122"/>
            </a:endParaRPr>
          </a:p>
        </p:txBody>
      </p:sp>
      <p:sp>
        <p:nvSpPr>
          <p:cNvPr id="43" name="TextBox 108"/>
          <p:cNvSpPr txBox="1">
            <a:spLocks noChangeArrowheads="1"/>
          </p:cNvSpPr>
          <p:nvPr/>
        </p:nvSpPr>
        <p:spPr bwMode="auto">
          <a:xfrm>
            <a:off x="7028149" y="2780930"/>
            <a:ext cx="2750107"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错误动作</a:t>
            </a:r>
            <a:endParaRPr lang="zh-CN" altLang="en-US" sz="16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Box 109"/>
          <p:cNvSpPr txBox="1">
            <a:spLocks noChangeArrowheads="1"/>
          </p:cNvSpPr>
          <p:nvPr/>
        </p:nvSpPr>
        <p:spPr bwMode="auto">
          <a:xfrm>
            <a:off x="6170296" y="2621860"/>
            <a:ext cx="487858" cy="530896"/>
          </a:xfrm>
          <a:prstGeom prst="rect">
            <a:avLst/>
          </a:prstGeom>
          <a:solidFill>
            <a:srgbClr val="C00000"/>
          </a:solidFill>
          <a:ln>
            <a:noFill/>
          </a:ln>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rgbClr val="FFFFFF"/>
                </a:solidFill>
                <a:latin typeface="微软雅黑" panose="020B0503020204020204" pitchFamily="34" charset="-122"/>
                <a:ea typeface="微软雅黑" panose="020B0503020204020204" pitchFamily="34" charset="-122"/>
              </a:rPr>
              <a:t>2</a:t>
            </a:r>
            <a:endParaRPr lang="zh-CN" altLang="en-US" sz="3000" b="1">
              <a:solidFill>
                <a:srgbClr val="FFFFFF"/>
              </a:solidFill>
              <a:latin typeface="微软雅黑" panose="020B0503020204020204" pitchFamily="34" charset="-122"/>
              <a:ea typeface="微软雅黑" panose="020B0503020204020204" pitchFamily="34" charset="-122"/>
            </a:endParaRPr>
          </a:p>
        </p:txBody>
      </p:sp>
      <p:sp>
        <p:nvSpPr>
          <p:cNvPr id="45" name="TextBox 115"/>
          <p:cNvSpPr txBox="1">
            <a:spLocks noChangeArrowheads="1"/>
          </p:cNvSpPr>
          <p:nvPr/>
        </p:nvSpPr>
        <p:spPr bwMode="auto">
          <a:xfrm>
            <a:off x="7028150" y="3748734"/>
            <a:ext cx="2707604"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注意力不集中</a:t>
            </a:r>
          </a:p>
        </p:txBody>
      </p:sp>
      <p:sp>
        <p:nvSpPr>
          <p:cNvPr id="46" name="TextBox 116"/>
          <p:cNvSpPr txBox="1">
            <a:spLocks noChangeArrowheads="1"/>
          </p:cNvSpPr>
          <p:nvPr/>
        </p:nvSpPr>
        <p:spPr bwMode="auto">
          <a:xfrm>
            <a:off x="6170296" y="3580824"/>
            <a:ext cx="48785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rgbClr val="FFFFFF"/>
                </a:solidFill>
                <a:latin typeface="微软雅黑" panose="020B0503020204020204" pitchFamily="34" charset="-122"/>
                <a:ea typeface="微软雅黑" panose="020B0503020204020204" pitchFamily="34" charset="-122"/>
              </a:rPr>
              <a:t>3</a:t>
            </a:r>
            <a:endParaRPr lang="zh-CN" altLang="en-US" sz="3000" b="1">
              <a:solidFill>
                <a:srgbClr val="FFFFFF"/>
              </a:solidFill>
              <a:latin typeface="微软雅黑" panose="020B0503020204020204" pitchFamily="34" charset="-122"/>
              <a:ea typeface="微软雅黑" panose="020B0503020204020204" pitchFamily="34" charset="-122"/>
            </a:endParaRPr>
          </a:p>
        </p:txBody>
      </p:sp>
      <p:sp>
        <p:nvSpPr>
          <p:cNvPr id="47" name="TextBox 117"/>
          <p:cNvSpPr txBox="1">
            <a:spLocks noChangeArrowheads="1"/>
          </p:cNvSpPr>
          <p:nvPr/>
        </p:nvSpPr>
        <p:spPr bwMode="auto">
          <a:xfrm>
            <a:off x="7028150" y="4709183"/>
            <a:ext cx="2707604"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疲劳</a:t>
            </a:r>
          </a:p>
        </p:txBody>
      </p:sp>
      <p:sp>
        <p:nvSpPr>
          <p:cNvPr id="48" name="TextBox 118"/>
          <p:cNvSpPr txBox="1">
            <a:spLocks noChangeArrowheads="1"/>
          </p:cNvSpPr>
          <p:nvPr/>
        </p:nvSpPr>
        <p:spPr bwMode="auto">
          <a:xfrm>
            <a:off x="6170296" y="4549607"/>
            <a:ext cx="48785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rgbClr val="FFFFFF"/>
                </a:solidFill>
                <a:latin typeface="微软雅黑" panose="020B0503020204020204" pitchFamily="34" charset="-122"/>
                <a:ea typeface="微软雅黑" panose="020B0503020204020204" pitchFamily="34" charset="-122"/>
              </a:rPr>
              <a:t>4</a:t>
            </a:r>
            <a:endParaRPr lang="zh-CN" altLang="en-US" sz="3000" b="1">
              <a:solidFill>
                <a:srgbClr val="FFFFFF"/>
              </a:solidFill>
              <a:latin typeface="微软雅黑" panose="020B0503020204020204" pitchFamily="34" charset="-122"/>
              <a:ea typeface="微软雅黑" panose="020B0503020204020204" pitchFamily="34" charset="-122"/>
            </a:endParaRPr>
          </a:p>
        </p:txBody>
      </p:sp>
      <p:sp>
        <p:nvSpPr>
          <p:cNvPr id="52" name="Freeform 11"/>
          <p:cNvSpPr/>
          <p:nvPr/>
        </p:nvSpPr>
        <p:spPr bwMode="auto">
          <a:xfrm>
            <a:off x="5932038" y="5402719"/>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w="9525">
            <a:noFill/>
            <a:round/>
          </a:ln>
        </p:spPr>
        <p:txBody>
          <a:bodyPr lIns="68562" tIns="34281" rIns="68562" bIns="34281"/>
          <a:lstStyle/>
          <a:p>
            <a:endParaRPr lang="zh-CN" altLang="en-US"/>
          </a:p>
        </p:txBody>
      </p:sp>
      <p:sp>
        <p:nvSpPr>
          <p:cNvPr id="53" name="Freeform 10"/>
          <p:cNvSpPr/>
          <p:nvPr/>
        </p:nvSpPr>
        <p:spPr bwMode="auto">
          <a:xfrm>
            <a:off x="5338725" y="5480490"/>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64" name="Rectangle 12"/>
          <p:cNvSpPr>
            <a:spLocks noChangeArrowheads="1"/>
          </p:cNvSpPr>
          <p:nvPr/>
        </p:nvSpPr>
        <p:spPr bwMode="auto">
          <a:xfrm>
            <a:off x="6015669" y="5410880"/>
            <a:ext cx="703134" cy="720450"/>
          </a:xfrm>
          <a:prstGeom prst="rect">
            <a:avLst/>
          </a:prstGeom>
          <a:solidFill>
            <a:srgbClr val="C00000"/>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8" name="TextBox 117"/>
          <p:cNvSpPr txBox="1">
            <a:spLocks noChangeArrowheads="1"/>
          </p:cNvSpPr>
          <p:nvPr/>
        </p:nvSpPr>
        <p:spPr bwMode="auto">
          <a:xfrm>
            <a:off x="7028150" y="5665173"/>
            <a:ext cx="2707604"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身体有缺陷等</a:t>
            </a:r>
          </a:p>
        </p:txBody>
      </p:sp>
      <p:sp>
        <p:nvSpPr>
          <p:cNvPr id="69" name="TextBox 118"/>
          <p:cNvSpPr txBox="1">
            <a:spLocks noChangeArrowheads="1"/>
          </p:cNvSpPr>
          <p:nvPr/>
        </p:nvSpPr>
        <p:spPr bwMode="auto">
          <a:xfrm>
            <a:off x="6170290" y="5505597"/>
            <a:ext cx="48785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dirty="0">
                <a:solidFill>
                  <a:srgbClr val="FFFFFF"/>
                </a:solidFill>
                <a:latin typeface="微软雅黑" panose="020B0503020204020204" pitchFamily="34" charset="-122"/>
                <a:ea typeface="微软雅黑" panose="020B0503020204020204" pitchFamily="34" charset="-122"/>
              </a:rPr>
              <a:t>5</a:t>
            </a:r>
            <a:endParaRPr lang="zh-CN" altLang="en-US" sz="3000" b="1" dirty="0">
              <a:solidFill>
                <a:srgbClr val="FFFFFF"/>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1505967" y="2626162"/>
            <a:ext cx="2431381" cy="2315007"/>
            <a:chOff x="2243309" y="2112361"/>
            <a:chExt cx="997900" cy="950136"/>
          </a:xfrm>
        </p:grpSpPr>
        <p:grpSp>
          <p:nvGrpSpPr>
            <p:cNvPr id="76" name="组合 7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81" name="椭圆 80"/>
              <p:cNvSpPr/>
              <p:nvPr/>
            </p:nvSpPr>
            <p:spPr>
              <a:xfrm>
                <a:off x="427733" y="760413"/>
                <a:ext cx="3825873" cy="3825875"/>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77" name="TextBox 76"/>
            <p:cNvSpPr txBox="1"/>
            <p:nvPr/>
          </p:nvSpPr>
          <p:spPr>
            <a:xfrm>
              <a:off x="2243309" y="2435846"/>
              <a:ext cx="997900" cy="303166"/>
            </a:xfrm>
            <a:prstGeom prst="rect">
              <a:avLst/>
            </a:prstGeom>
            <a:noFill/>
          </p:spPr>
          <p:txBody>
            <a:bodyPr wrap="square" lIns="0" tIns="0" rIns="0" bIns="0" rtlCol="0">
              <a:spAutoFit/>
            </a:bodyPr>
            <a:lstStyle/>
            <a:p>
              <a:pPr algn="ctr"/>
              <a:r>
                <a:rPr lang="zh-CN" altLang="en-US" sz="2400" b="1" dirty="0">
                  <a:solidFill>
                    <a:srgbClr val="00153E"/>
                  </a:solidFill>
                  <a:latin typeface="微软雅黑" panose="020B0503020204020204" pitchFamily="34" charset="-122"/>
                  <a:ea typeface="微软雅黑" panose="020B0503020204020204" pitchFamily="34" charset="-122"/>
                </a:rPr>
                <a:t>人的不安全</a:t>
              </a:r>
              <a:endParaRPr lang="en-US" altLang="zh-CN" sz="2400" b="1" dirty="0">
                <a:solidFill>
                  <a:srgbClr val="00153E"/>
                </a:solidFill>
                <a:latin typeface="微软雅黑" panose="020B0503020204020204" pitchFamily="34" charset="-122"/>
                <a:ea typeface="微软雅黑" panose="020B0503020204020204" pitchFamily="34" charset="-122"/>
              </a:endParaRPr>
            </a:p>
            <a:p>
              <a:pPr algn="ctr"/>
              <a:r>
                <a:rPr lang="zh-CN" altLang="en-US" sz="2400" b="1" dirty="0">
                  <a:solidFill>
                    <a:srgbClr val="00153E"/>
                  </a:solidFill>
                  <a:latin typeface="微软雅黑" panose="020B0503020204020204" pitchFamily="34" charset="-122"/>
                  <a:ea typeface="微软雅黑" panose="020B0503020204020204" pitchFamily="34" charset="-122"/>
                </a:rPr>
                <a:t>行为和状态</a:t>
              </a:r>
              <a:endParaRPr lang="en-US" altLang="zh-CN" sz="2400" b="1" dirty="0">
                <a:solidFill>
                  <a:srgbClr val="00153E"/>
                </a:solidFill>
                <a:latin typeface="微软雅黑" panose="020B0503020204020204" pitchFamily="34" charset="-122"/>
                <a:ea typeface="微软雅黑" panose="020B0503020204020204" pitchFamily="34" charset="-122"/>
              </a:endParaRPr>
            </a:p>
          </p:txBody>
        </p:sp>
      </p:grpSp>
      <p:sp>
        <p:nvSpPr>
          <p:cNvPr id="3" name="左大括号 2"/>
          <p:cNvSpPr/>
          <p:nvPr/>
        </p:nvSpPr>
        <p:spPr>
          <a:xfrm>
            <a:off x="4369395" y="1682478"/>
            <a:ext cx="288032" cy="4447960"/>
          </a:xfrm>
          <a:prstGeom prst="leftBrace">
            <a:avLst/>
          </a:prstGeom>
          <a:ln>
            <a:solidFill>
              <a:srgbClr val="00153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childTnLst>
                          </p:cTn>
                        </p:par>
                        <p:par>
                          <p:cTn id="10" fill="hold">
                            <p:stCondLst>
                              <p:cond delay="500"/>
                            </p:stCondLst>
                            <p:childTnLst>
                              <p:par>
                                <p:cTn id="11" presetID="2" presetClass="entr" presetSubtype="12"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ipe(down)">
                                      <p:cBhvr>
                                        <p:cTn id="18" dur="300"/>
                                        <p:tgtEl>
                                          <p:spTgt spid="29"/>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500"/>
                                        <p:tgtEl>
                                          <p:spTgt spid="31"/>
                                        </p:tgtEl>
                                      </p:cBhvr>
                                    </p:animEffect>
                                  </p:childTnLst>
                                </p:cTn>
                              </p:par>
                            </p:childTnLst>
                          </p:cTn>
                        </p:par>
                        <p:par>
                          <p:cTn id="23" fill="hold">
                            <p:stCondLst>
                              <p:cond delay="2000"/>
                            </p:stCondLst>
                            <p:childTnLst>
                              <p:par>
                                <p:cTn id="24" presetID="31" presetClass="entr" presetSubtype="0"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 calcmode="lin" valueType="num">
                                      <p:cBhvr>
                                        <p:cTn id="28" dur="500" fill="hold"/>
                                        <p:tgtEl>
                                          <p:spTgt spid="42"/>
                                        </p:tgtEl>
                                        <p:attrNameLst>
                                          <p:attrName>style.rotation</p:attrName>
                                        </p:attrNameLst>
                                      </p:cBhvr>
                                      <p:tavLst>
                                        <p:tav tm="0">
                                          <p:val>
                                            <p:fltVal val="90"/>
                                          </p:val>
                                        </p:tav>
                                        <p:tav tm="100000">
                                          <p:val>
                                            <p:fltVal val="0"/>
                                          </p:val>
                                        </p:tav>
                                      </p:tavLst>
                                    </p:anim>
                                    <p:animEffect transition="in" filter="fade">
                                      <p:cBhvr>
                                        <p:cTn id="29" dur="500"/>
                                        <p:tgtEl>
                                          <p:spTgt spid="4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left)">
                                      <p:cBhvr>
                                        <p:cTn id="33" dur="500"/>
                                        <p:tgtEl>
                                          <p:spTgt spid="41"/>
                                        </p:tgtEl>
                                      </p:cBhvr>
                                    </p:animEffect>
                                  </p:childTnLst>
                                </p:cTn>
                              </p:par>
                              <p:par>
                                <p:cTn id="34" presetID="2" presetClass="entr" presetSubtype="12" fill="hold" grpId="0" nodeType="withEffect">
                                  <p:stCondLst>
                                    <p:cond delay="10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0-#ppt_w/2"/>
                                          </p:val>
                                        </p:tav>
                                        <p:tav tm="100000">
                                          <p:val>
                                            <p:strVal val="#ppt_x"/>
                                          </p:val>
                                        </p:tav>
                                      </p:tavLst>
                                    </p:anim>
                                    <p:anim calcmode="lin" valueType="num">
                                      <p:cBhvr additive="base">
                                        <p:cTn id="37" dur="500" fill="hold"/>
                                        <p:tgtEl>
                                          <p:spTgt spid="3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300"/>
                                        <p:tgtEl>
                                          <p:spTgt spid="32"/>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par>
                          <p:cTn id="46" fill="hold">
                            <p:stCondLst>
                              <p:cond delay="4000"/>
                            </p:stCondLst>
                            <p:childTnLst>
                              <p:par>
                                <p:cTn id="47" presetID="31" presetClass="entr" presetSubtype="0"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 calcmode="lin" valueType="num">
                                      <p:cBhvr>
                                        <p:cTn id="51" dur="500" fill="hold"/>
                                        <p:tgtEl>
                                          <p:spTgt spid="44"/>
                                        </p:tgtEl>
                                        <p:attrNameLst>
                                          <p:attrName>style.rotation</p:attrName>
                                        </p:attrNameLst>
                                      </p:cBhvr>
                                      <p:tavLst>
                                        <p:tav tm="0">
                                          <p:val>
                                            <p:fltVal val="90"/>
                                          </p:val>
                                        </p:tav>
                                        <p:tav tm="100000">
                                          <p:val>
                                            <p:fltVal val="0"/>
                                          </p:val>
                                        </p:tav>
                                      </p:tavLst>
                                    </p:anim>
                                    <p:animEffect transition="in" filter="fade">
                                      <p:cBhvr>
                                        <p:cTn id="52" dur="500"/>
                                        <p:tgtEl>
                                          <p:spTgt spid="44"/>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ipe(left)">
                                      <p:cBhvr>
                                        <p:cTn id="56" dur="500"/>
                                        <p:tgtEl>
                                          <p:spTgt spid="43"/>
                                        </p:tgtEl>
                                      </p:cBhvr>
                                    </p:animEffect>
                                  </p:childTnLst>
                                </p:cTn>
                              </p:par>
                              <p:par>
                                <p:cTn id="57" presetID="2" presetClass="entr" presetSubtype="12" fill="hold" grpId="0" nodeType="withEffect">
                                  <p:stCondLst>
                                    <p:cond delay="2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0-#ppt_w/2"/>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childTnLst>
                          </p:cTn>
                        </p:par>
                        <p:par>
                          <p:cTn id="61" fill="hold">
                            <p:stCondLst>
                              <p:cond delay="5000"/>
                            </p:stCondLst>
                            <p:childTnLst>
                              <p:par>
                                <p:cTn id="62" presetID="22" presetClass="entr" presetSubtype="4" fill="hold" grpId="0"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down)">
                                      <p:cBhvr>
                                        <p:cTn id="64" dur="300"/>
                                        <p:tgtEl>
                                          <p:spTgt spid="35"/>
                                        </p:tgtEl>
                                      </p:cBhvr>
                                    </p:animEffect>
                                  </p:childTnLst>
                                </p:cTn>
                              </p:par>
                            </p:childTnLst>
                          </p:cTn>
                        </p:par>
                        <p:par>
                          <p:cTn id="65" fill="hold">
                            <p:stCondLst>
                              <p:cond delay="5500"/>
                            </p:stCondLst>
                            <p:childTnLst>
                              <p:par>
                                <p:cTn id="66" presetID="22" presetClass="entr" presetSubtype="1" fill="hold" grpId="0"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6000"/>
                            </p:stCondLst>
                            <p:childTnLst>
                              <p:par>
                                <p:cTn id="70" presetID="31" presetClass="entr" presetSubtype="0"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p:cTn id="72" dur="500" fill="hold"/>
                                        <p:tgtEl>
                                          <p:spTgt spid="46"/>
                                        </p:tgtEl>
                                        <p:attrNameLst>
                                          <p:attrName>ppt_w</p:attrName>
                                        </p:attrNameLst>
                                      </p:cBhvr>
                                      <p:tavLst>
                                        <p:tav tm="0">
                                          <p:val>
                                            <p:fltVal val="0"/>
                                          </p:val>
                                        </p:tav>
                                        <p:tav tm="100000">
                                          <p:val>
                                            <p:strVal val="#ppt_w"/>
                                          </p:val>
                                        </p:tav>
                                      </p:tavLst>
                                    </p:anim>
                                    <p:anim calcmode="lin" valueType="num">
                                      <p:cBhvr>
                                        <p:cTn id="73" dur="500" fill="hold"/>
                                        <p:tgtEl>
                                          <p:spTgt spid="46"/>
                                        </p:tgtEl>
                                        <p:attrNameLst>
                                          <p:attrName>ppt_h</p:attrName>
                                        </p:attrNameLst>
                                      </p:cBhvr>
                                      <p:tavLst>
                                        <p:tav tm="0">
                                          <p:val>
                                            <p:fltVal val="0"/>
                                          </p:val>
                                        </p:tav>
                                        <p:tav tm="100000">
                                          <p:val>
                                            <p:strVal val="#ppt_h"/>
                                          </p:val>
                                        </p:tav>
                                      </p:tavLst>
                                    </p:anim>
                                    <p:anim calcmode="lin" valueType="num">
                                      <p:cBhvr>
                                        <p:cTn id="74" dur="500" fill="hold"/>
                                        <p:tgtEl>
                                          <p:spTgt spid="46"/>
                                        </p:tgtEl>
                                        <p:attrNameLst>
                                          <p:attrName>style.rotation</p:attrName>
                                        </p:attrNameLst>
                                      </p:cBhvr>
                                      <p:tavLst>
                                        <p:tav tm="0">
                                          <p:val>
                                            <p:fltVal val="90"/>
                                          </p:val>
                                        </p:tav>
                                        <p:tav tm="100000">
                                          <p:val>
                                            <p:fltVal val="0"/>
                                          </p:val>
                                        </p:tav>
                                      </p:tavLst>
                                    </p:anim>
                                    <p:animEffect transition="in" filter="fade">
                                      <p:cBhvr>
                                        <p:cTn id="75" dur="500"/>
                                        <p:tgtEl>
                                          <p:spTgt spid="46"/>
                                        </p:tgtEl>
                                      </p:cBhvr>
                                    </p:animEffect>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par>
                                <p:cTn id="80" presetID="2" presetClass="entr" presetSubtype="12" fill="hold" grpId="0" nodeType="withEffect">
                                  <p:stCondLst>
                                    <p:cond delay="300"/>
                                  </p:stCondLst>
                                  <p:childTnLst>
                                    <p:set>
                                      <p:cBhvr>
                                        <p:cTn id="81" dur="1" fill="hold">
                                          <p:stCondLst>
                                            <p:cond delay="0"/>
                                          </p:stCondLst>
                                        </p:cTn>
                                        <p:tgtEl>
                                          <p:spTgt spid="39"/>
                                        </p:tgtEl>
                                        <p:attrNameLst>
                                          <p:attrName>style.visibility</p:attrName>
                                        </p:attrNameLst>
                                      </p:cBhvr>
                                      <p:to>
                                        <p:strVal val="visible"/>
                                      </p:to>
                                    </p:set>
                                    <p:anim calcmode="lin" valueType="num">
                                      <p:cBhvr additive="base">
                                        <p:cTn id="82" dur="500" fill="hold"/>
                                        <p:tgtEl>
                                          <p:spTgt spid="39"/>
                                        </p:tgtEl>
                                        <p:attrNameLst>
                                          <p:attrName>ppt_x</p:attrName>
                                        </p:attrNameLst>
                                      </p:cBhvr>
                                      <p:tavLst>
                                        <p:tav tm="0">
                                          <p:val>
                                            <p:strVal val="0-#ppt_w/2"/>
                                          </p:val>
                                        </p:tav>
                                        <p:tav tm="100000">
                                          <p:val>
                                            <p:strVal val="#ppt_x"/>
                                          </p:val>
                                        </p:tav>
                                      </p:tavLst>
                                    </p:anim>
                                    <p:anim calcmode="lin" valueType="num">
                                      <p:cBhvr additive="base">
                                        <p:cTn id="83" dur="500" fill="hold"/>
                                        <p:tgtEl>
                                          <p:spTgt spid="39"/>
                                        </p:tgtEl>
                                        <p:attrNameLst>
                                          <p:attrName>ppt_y</p:attrName>
                                        </p:attrNameLst>
                                      </p:cBhvr>
                                      <p:tavLst>
                                        <p:tav tm="0">
                                          <p:val>
                                            <p:strVal val="1+#ppt_h/2"/>
                                          </p:val>
                                        </p:tav>
                                        <p:tav tm="100000">
                                          <p:val>
                                            <p:strVal val="#ppt_y"/>
                                          </p:val>
                                        </p:tav>
                                      </p:tavLst>
                                    </p:anim>
                                  </p:childTnLst>
                                </p:cTn>
                              </p:par>
                            </p:childTnLst>
                          </p:cTn>
                        </p:par>
                        <p:par>
                          <p:cTn id="84" fill="hold">
                            <p:stCondLst>
                              <p:cond delay="7000"/>
                            </p:stCondLst>
                            <p:childTnLst>
                              <p:par>
                                <p:cTn id="85" presetID="22" presetClass="entr" presetSubtype="4"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down)">
                                      <p:cBhvr>
                                        <p:cTn id="87" dur="300"/>
                                        <p:tgtEl>
                                          <p:spTgt spid="38"/>
                                        </p:tgtEl>
                                      </p:cBhvr>
                                    </p:animEffect>
                                  </p:childTnLst>
                                </p:cTn>
                              </p:par>
                            </p:childTnLst>
                          </p:cTn>
                        </p:par>
                        <p:par>
                          <p:cTn id="88" fill="hold">
                            <p:stCondLst>
                              <p:cond delay="7500"/>
                            </p:stCondLst>
                            <p:childTnLst>
                              <p:par>
                                <p:cTn id="89" presetID="22" presetClass="entr" presetSubtype="1"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up)">
                                      <p:cBhvr>
                                        <p:cTn id="91" dur="500"/>
                                        <p:tgtEl>
                                          <p:spTgt spid="40"/>
                                        </p:tgtEl>
                                      </p:cBhvr>
                                    </p:animEffect>
                                  </p:childTnLst>
                                </p:cTn>
                              </p:par>
                            </p:childTnLst>
                          </p:cTn>
                        </p:par>
                        <p:par>
                          <p:cTn id="92" fill="hold">
                            <p:stCondLst>
                              <p:cond delay="8000"/>
                            </p:stCondLst>
                            <p:childTnLst>
                              <p:par>
                                <p:cTn id="93" presetID="31" presetClass="entr" presetSubtype="0" fill="hold" grpId="0" nodeType="afterEffect">
                                  <p:stCondLst>
                                    <p:cond delay="0"/>
                                  </p:stCondLst>
                                  <p:childTnLst>
                                    <p:set>
                                      <p:cBhvr>
                                        <p:cTn id="94" dur="1" fill="hold">
                                          <p:stCondLst>
                                            <p:cond delay="0"/>
                                          </p:stCondLst>
                                        </p:cTn>
                                        <p:tgtEl>
                                          <p:spTgt spid="48"/>
                                        </p:tgtEl>
                                        <p:attrNameLst>
                                          <p:attrName>style.visibility</p:attrName>
                                        </p:attrNameLst>
                                      </p:cBhvr>
                                      <p:to>
                                        <p:strVal val="visible"/>
                                      </p:to>
                                    </p:set>
                                    <p:anim calcmode="lin" valueType="num">
                                      <p:cBhvr>
                                        <p:cTn id="95" dur="500" fill="hold"/>
                                        <p:tgtEl>
                                          <p:spTgt spid="48"/>
                                        </p:tgtEl>
                                        <p:attrNameLst>
                                          <p:attrName>ppt_w</p:attrName>
                                        </p:attrNameLst>
                                      </p:cBhvr>
                                      <p:tavLst>
                                        <p:tav tm="0">
                                          <p:val>
                                            <p:fltVal val="0"/>
                                          </p:val>
                                        </p:tav>
                                        <p:tav tm="100000">
                                          <p:val>
                                            <p:strVal val="#ppt_w"/>
                                          </p:val>
                                        </p:tav>
                                      </p:tavLst>
                                    </p:anim>
                                    <p:anim calcmode="lin" valueType="num">
                                      <p:cBhvr>
                                        <p:cTn id="96" dur="500" fill="hold"/>
                                        <p:tgtEl>
                                          <p:spTgt spid="48"/>
                                        </p:tgtEl>
                                        <p:attrNameLst>
                                          <p:attrName>ppt_h</p:attrName>
                                        </p:attrNameLst>
                                      </p:cBhvr>
                                      <p:tavLst>
                                        <p:tav tm="0">
                                          <p:val>
                                            <p:fltVal val="0"/>
                                          </p:val>
                                        </p:tav>
                                        <p:tav tm="100000">
                                          <p:val>
                                            <p:strVal val="#ppt_h"/>
                                          </p:val>
                                        </p:tav>
                                      </p:tavLst>
                                    </p:anim>
                                    <p:anim calcmode="lin" valueType="num">
                                      <p:cBhvr>
                                        <p:cTn id="97" dur="500" fill="hold"/>
                                        <p:tgtEl>
                                          <p:spTgt spid="48"/>
                                        </p:tgtEl>
                                        <p:attrNameLst>
                                          <p:attrName>style.rotation</p:attrName>
                                        </p:attrNameLst>
                                      </p:cBhvr>
                                      <p:tavLst>
                                        <p:tav tm="0">
                                          <p:val>
                                            <p:fltVal val="90"/>
                                          </p:val>
                                        </p:tav>
                                        <p:tav tm="100000">
                                          <p:val>
                                            <p:fltVal val="0"/>
                                          </p:val>
                                        </p:tav>
                                      </p:tavLst>
                                    </p:anim>
                                    <p:animEffect transition="in" filter="fade">
                                      <p:cBhvr>
                                        <p:cTn id="98" dur="500"/>
                                        <p:tgtEl>
                                          <p:spTgt spid="48"/>
                                        </p:tgtEl>
                                      </p:cBhvr>
                                    </p:animEffect>
                                  </p:childTnLst>
                                </p:cTn>
                              </p:par>
                            </p:childTnLst>
                          </p:cTn>
                        </p:par>
                        <p:par>
                          <p:cTn id="99" fill="hold">
                            <p:stCondLst>
                              <p:cond delay="8500"/>
                            </p:stCondLst>
                            <p:childTnLst>
                              <p:par>
                                <p:cTn id="100" presetID="22" presetClass="entr" presetSubtype="8" fill="hold" grpId="0"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left)">
                                      <p:cBhvr>
                                        <p:cTn id="102" dur="500"/>
                                        <p:tgtEl>
                                          <p:spTgt spid="47"/>
                                        </p:tgtEl>
                                      </p:cBhvr>
                                    </p:animEffect>
                                  </p:childTnLst>
                                </p:cTn>
                              </p:par>
                              <p:par>
                                <p:cTn id="103" presetID="2" presetClass="entr" presetSubtype="12" fill="hold" grpId="0" nodeType="withEffect">
                                  <p:stCondLst>
                                    <p:cond delay="300"/>
                                  </p:stCondLst>
                                  <p:childTnLst>
                                    <p:set>
                                      <p:cBhvr>
                                        <p:cTn id="104" dur="1" fill="hold">
                                          <p:stCondLst>
                                            <p:cond delay="0"/>
                                          </p:stCondLst>
                                        </p:cTn>
                                        <p:tgtEl>
                                          <p:spTgt spid="53"/>
                                        </p:tgtEl>
                                        <p:attrNameLst>
                                          <p:attrName>style.visibility</p:attrName>
                                        </p:attrNameLst>
                                      </p:cBhvr>
                                      <p:to>
                                        <p:strVal val="visible"/>
                                      </p:to>
                                    </p:set>
                                    <p:anim calcmode="lin" valueType="num">
                                      <p:cBhvr additive="base">
                                        <p:cTn id="105" dur="500" fill="hold"/>
                                        <p:tgtEl>
                                          <p:spTgt spid="53"/>
                                        </p:tgtEl>
                                        <p:attrNameLst>
                                          <p:attrName>ppt_x</p:attrName>
                                        </p:attrNameLst>
                                      </p:cBhvr>
                                      <p:tavLst>
                                        <p:tav tm="0">
                                          <p:val>
                                            <p:strVal val="0-#ppt_w/2"/>
                                          </p:val>
                                        </p:tav>
                                        <p:tav tm="100000">
                                          <p:val>
                                            <p:strVal val="#ppt_x"/>
                                          </p:val>
                                        </p:tav>
                                      </p:tavLst>
                                    </p:anim>
                                    <p:anim calcmode="lin" valueType="num">
                                      <p:cBhvr additive="base">
                                        <p:cTn id="106" dur="500" fill="hold"/>
                                        <p:tgtEl>
                                          <p:spTgt spid="53"/>
                                        </p:tgtEl>
                                        <p:attrNameLst>
                                          <p:attrName>ppt_y</p:attrName>
                                        </p:attrNameLst>
                                      </p:cBhvr>
                                      <p:tavLst>
                                        <p:tav tm="0">
                                          <p:val>
                                            <p:strVal val="1+#ppt_h/2"/>
                                          </p:val>
                                        </p:tav>
                                        <p:tav tm="100000">
                                          <p:val>
                                            <p:strVal val="#ppt_y"/>
                                          </p:val>
                                        </p:tav>
                                      </p:tavLst>
                                    </p:anim>
                                  </p:childTnLst>
                                </p:cTn>
                              </p:par>
                            </p:childTnLst>
                          </p:cTn>
                        </p:par>
                        <p:par>
                          <p:cTn id="107" fill="hold">
                            <p:stCondLst>
                              <p:cond delay="9000"/>
                            </p:stCondLst>
                            <p:childTnLst>
                              <p:par>
                                <p:cTn id="108" presetID="22" presetClass="entr" presetSubtype="4" fill="hold" grpId="0"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down)">
                                      <p:cBhvr>
                                        <p:cTn id="110" dur="300"/>
                                        <p:tgtEl>
                                          <p:spTgt spid="52"/>
                                        </p:tgtEl>
                                      </p:cBhvr>
                                    </p:animEffect>
                                  </p:childTnLst>
                                </p:cTn>
                              </p:par>
                            </p:childTnLst>
                          </p:cTn>
                        </p:par>
                        <p:par>
                          <p:cTn id="111" fill="hold">
                            <p:stCondLst>
                              <p:cond delay="9500"/>
                            </p:stCondLst>
                            <p:childTnLst>
                              <p:par>
                                <p:cTn id="112" presetID="22" presetClass="entr" presetSubtype="1"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Effect transition="in" filter="wipe(up)">
                                      <p:cBhvr>
                                        <p:cTn id="114" dur="500"/>
                                        <p:tgtEl>
                                          <p:spTgt spid="64"/>
                                        </p:tgtEl>
                                      </p:cBhvr>
                                    </p:animEffect>
                                  </p:childTnLst>
                                </p:cTn>
                              </p:par>
                            </p:childTnLst>
                          </p:cTn>
                        </p:par>
                        <p:par>
                          <p:cTn id="115" fill="hold">
                            <p:stCondLst>
                              <p:cond delay="10000"/>
                            </p:stCondLst>
                            <p:childTnLst>
                              <p:par>
                                <p:cTn id="116" presetID="31" presetClass="entr" presetSubtype="0" fill="hold" grpId="0" nodeType="afterEffect">
                                  <p:stCondLst>
                                    <p:cond delay="0"/>
                                  </p:stCondLst>
                                  <p:childTnLst>
                                    <p:set>
                                      <p:cBhvr>
                                        <p:cTn id="117" dur="1" fill="hold">
                                          <p:stCondLst>
                                            <p:cond delay="0"/>
                                          </p:stCondLst>
                                        </p:cTn>
                                        <p:tgtEl>
                                          <p:spTgt spid="69"/>
                                        </p:tgtEl>
                                        <p:attrNameLst>
                                          <p:attrName>style.visibility</p:attrName>
                                        </p:attrNameLst>
                                      </p:cBhvr>
                                      <p:to>
                                        <p:strVal val="visible"/>
                                      </p:to>
                                    </p:set>
                                    <p:anim calcmode="lin" valueType="num">
                                      <p:cBhvr>
                                        <p:cTn id="118" dur="500" fill="hold"/>
                                        <p:tgtEl>
                                          <p:spTgt spid="69"/>
                                        </p:tgtEl>
                                        <p:attrNameLst>
                                          <p:attrName>ppt_w</p:attrName>
                                        </p:attrNameLst>
                                      </p:cBhvr>
                                      <p:tavLst>
                                        <p:tav tm="0">
                                          <p:val>
                                            <p:fltVal val="0"/>
                                          </p:val>
                                        </p:tav>
                                        <p:tav tm="100000">
                                          <p:val>
                                            <p:strVal val="#ppt_w"/>
                                          </p:val>
                                        </p:tav>
                                      </p:tavLst>
                                    </p:anim>
                                    <p:anim calcmode="lin" valueType="num">
                                      <p:cBhvr>
                                        <p:cTn id="119" dur="500" fill="hold"/>
                                        <p:tgtEl>
                                          <p:spTgt spid="69"/>
                                        </p:tgtEl>
                                        <p:attrNameLst>
                                          <p:attrName>ppt_h</p:attrName>
                                        </p:attrNameLst>
                                      </p:cBhvr>
                                      <p:tavLst>
                                        <p:tav tm="0">
                                          <p:val>
                                            <p:fltVal val="0"/>
                                          </p:val>
                                        </p:tav>
                                        <p:tav tm="100000">
                                          <p:val>
                                            <p:strVal val="#ppt_h"/>
                                          </p:val>
                                        </p:tav>
                                      </p:tavLst>
                                    </p:anim>
                                    <p:anim calcmode="lin" valueType="num">
                                      <p:cBhvr>
                                        <p:cTn id="120" dur="500" fill="hold"/>
                                        <p:tgtEl>
                                          <p:spTgt spid="69"/>
                                        </p:tgtEl>
                                        <p:attrNameLst>
                                          <p:attrName>style.rotation</p:attrName>
                                        </p:attrNameLst>
                                      </p:cBhvr>
                                      <p:tavLst>
                                        <p:tav tm="0">
                                          <p:val>
                                            <p:fltVal val="90"/>
                                          </p:val>
                                        </p:tav>
                                        <p:tav tm="100000">
                                          <p:val>
                                            <p:fltVal val="0"/>
                                          </p:val>
                                        </p:tav>
                                      </p:tavLst>
                                    </p:anim>
                                    <p:animEffect transition="in" filter="fade">
                                      <p:cBhvr>
                                        <p:cTn id="121" dur="500"/>
                                        <p:tgtEl>
                                          <p:spTgt spid="69"/>
                                        </p:tgtEl>
                                      </p:cBhvr>
                                    </p:animEffect>
                                  </p:childTnLst>
                                </p:cTn>
                              </p:par>
                            </p:childTnLst>
                          </p:cTn>
                        </p:par>
                        <p:par>
                          <p:cTn id="122" fill="hold">
                            <p:stCondLst>
                              <p:cond delay="10500"/>
                            </p:stCondLst>
                            <p:childTnLst>
                              <p:par>
                                <p:cTn id="123" presetID="22" presetClass="entr" presetSubtype="8" fill="hold" grpId="0" nodeType="afterEffect">
                                  <p:stCondLst>
                                    <p:cond delay="0"/>
                                  </p:stCondLst>
                                  <p:childTnLst>
                                    <p:set>
                                      <p:cBhvr>
                                        <p:cTn id="124" dur="1" fill="hold">
                                          <p:stCondLst>
                                            <p:cond delay="0"/>
                                          </p:stCondLst>
                                        </p:cTn>
                                        <p:tgtEl>
                                          <p:spTgt spid="68"/>
                                        </p:tgtEl>
                                        <p:attrNameLst>
                                          <p:attrName>style.visibility</p:attrName>
                                        </p:attrNameLst>
                                      </p:cBhvr>
                                      <p:to>
                                        <p:strVal val="visible"/>
                                      </p:to>
                                    </p:set>
                                    <p:animEffect transition="in" filter="wipe(left)">
                                      <p:cBhvr>
                                        <p:cTn id="12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autoUpdateAnimBg="0"/>
      <p:bldP spid="32" grpId="0" animBg="1"/>
      <p:bldP spid="33" grpId="0" animBg="1"/>
      <p:bldP spid="34" grpId="0" animBg="1" autoUpdateAnimBg="0"/>
      <p:bldP spid="35" grpId="0" animBg="1"/>
      <p:bldP spid="36" grpId="0" animBg="1"/>
      <p:bldP spid="37" grpId="0" animBg="1" autoUpdateAnimBg="0"/>
      <p:bldP spid="38" grpId="0" animBg="1"/>
      <p:bldP spid="39" grpId="0" animBg="1"/>
      <p:bldP spid="40" grpId="0" animBg="1" autoUpdateAnimBg="0"/>
      <p:bldP spid="41" grpId="0" autoUpdateAnimBg="0"/>
      <p:bldP spid="42" grpId="0" autoUpdateAnimBg="0"/>
      <p:bldP spid="43" grpId="0" autoUpdateAnimBg="0"/>
      <p:bldP spid="44" grpId="0" animBg="1" autoUpdateAnimBg="0"/>
      <p:bldP spid="45" grpId="0" autoUpdateAnimBg="0"/>
      <p:bldP spid="46" grpId="0" autoUpdateAnimBg="0"/>
      <p:bldP spid="47" grpId="0" autoUpdateAnimBg="0"/>
      <p:bldP spid="48" grpId="0" autoUpdateAnimBg="0"/>
      <p:bldP spid="52" grpId="0" animBg="1"/>
      <p:bldP spid="53" grpId="0" animBg="1"/>
      <p:bldP spid="64" grpId="0" animBg="1" autoUpdateAnimBg="0"/>
      <p:bldP spid="68" grpId="0" autoUpdateAnimBg="0"/>
      <p:bldP spid="69"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54" name="组合 53"/>
          <p:cNvGrpSpPr/>
          <p:nvPr/>
        </p:nvGrpSpPr>
        <p:grpSpPr>
          <a:xfrm>
            <a:off x="7162709" y="2889952"/>
            <a:ext cx="4479496" cy="557051"/>
            <a:chOff x="4801443" y="1693437"/>
            <a:chExt cx="4479495" cy="557051"/>
          </a:xfrm>
        </p:grpSpPr>
        <p:sp>
          <p:nvSpPr>
            <p:cNvPr id="55" name="TextBox 21"/>
            <p:cNvSpPr txBox="1"/>
            <p:nvPr/>
          </p:nvSpPr>
          <p:spPr>
            <a:xfrm>
              <a:off x="5449516" y="1818073"/>
              <a:ext cx="3831422"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工作环境面积偏小或工作场所有其他缺陷</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56" name="组合 55"/>
            <p:cNvGrpSpPr/>
            <p:nvPr/>
          </p:nvGrpSpPr>
          <p:grpSpPr>
            <a:xfrm>
              <a:off x="4801443" y="1693437"/>
              <a:ext cx="576064" cy="557051"/>
              <a:chOff x="304800" y="673100"/>
              <a:chExt cx="4137043"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59" name="椭圆 58"/>
              <p:cNvSpPr/>
              <p:nvPr/>
            </p:nvSpPr>
            <p:spPr>
              <a:xfrm>
                <a:off x="615970"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a:t>
                </a:r>
                <a:endParaRPr kumimoji="0" lang="zh-CN" altLang="en-US"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grpSp>
        <p:nvGrpSpPr>
          <p:cNvPr id="60" name="组合 59"/>
          <p:cNvGrpSpPr/>
          <p:nvPr/>
        </p:nvGrpSpPr>
        <p:grpSpPr>
          <a:xfrm>
            <a:off x="1798256" y="2889953"/>
            <a:ext cx="4540801" cy="557051"/>
            <a:chOff x="4801443" y="915235"/>
            <a:chExt cx="4540801" cy="557051"/>
          </a:xfrm>
        </p:grpSpPr>
        <p:sp>
          <p:nvSpPr>
            <p:cNvPr id="61" name="TextBox 5"/>
            <p:cNvSpPr txBox="1"/>
            <p:nvPr/>
          </p:nvSpPr>
          <p:spPr>
            <a:xfrm>
              <a:off x="5449515" y="931064"/>
              <a:ext cx="3892729" cy="523220"/>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设备和装置的结构不良，强度不够，零部件磨损和老化</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4801443" y="915235"/>
              <a:ext cx="576064" cy="557051"/>
              <a:chOff x="304800" y="673100"/>
              <a:chExt cx="4137043"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65" name="椭圆 64"/>
              <p:cNvSpPr/>
              <p:nvPr/>
            </p:nvSpPr>
            <p:spPr>
              <a:xfrm>
                <a:off x="615970"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1</a:t>
                </a: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grpSp>
        <p:nvGrpSpPr>
          <p:cNvPr id="66" name="组合 65"/>
          <p:cNvGrpSpPr/>
          <p:nvPr/>
        </p:nvGrpSpPr>
        <p:grpSpPr>
          <a:xfrm>
            <a:off x="7162709" y="3754047"/>
            <a:ext cx="4479496" cy="557051"/>
            <a:chOff x="4801443" y="1693437"/>
            <a:chExt cx="4479495" cy="557051"/>
          </a:xfrm>
        </p:grpSpPr>
        <p:sp>
          <p:nvSpPr>
            <p:cNvPr id="67" name="TextBox 21"/>
            <p:cNvSpPr txBox="1"/>
            <p:nvPr/>
          </p:nvSpPr>
          <p:spPr>
            <a:xfrm>
              <a:off x="5449515" y="1709266"/>
              <a:ext cx="3831423" cy="523220"/>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外部的、自然的不安全状态，危险物与有害物的存在</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4801443" y="1693437"/>
              <a:ext cx="576064" cy="557051"/>
              <a:chOff x="304800" y="673100"/>
              <a:chExt cx="4137043"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2" name="椭圆 71"/>
              <p:cNvSpPr/>
              <p:nvPr/>
            </p:nvSpPr>
            <p:spPr>
              <a:xfrm>
                <a:off x="615970"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srgbClr val="C00000"/>
                    </a:solidFill>
                    <a:latin typeface="微软雅黑" panose="020B0503020204020204" pitchFamily="34" charset="-122"/>
                    <a:ea typeface="微软雅黑" panose="020B0503020204020204" pitchFamily="34" charset="-122"/>
                  </a:rPr>
                  <a:t>4</a:t>
                </a:r>
                <a:endParaRPr kumimoji="0" lang="zh-CN" altLang="en-US"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grpSp>
        <p:nvGrpSpPr>
          <p:cNvPr id="73" name="组合 72"/>
          <p:cNvGrpSpPr/>
          <p:nvPr/>
        </p:nvGrpSpPr>
        <p:grpSpPr>
          <a:xfrm>
            <a:off x="1798256" y="3772051"/>
            <a:ext cx="4540801" cy="557051"/>
            <a:chOff x="4801443" y="915235"/>
            <a:chExt cx="4540801" cy="557051"/>
          </a:xfrm>
        </p:grpSpPr>
        <p:sp>
          <p:nvSpPr>
            <p:cNvPr id="74" name="TextBox 5"/>
            <p:cNvSpPr txBox="1"/>
            <p:nvPr/>
          </p:nvSpPr>
          <p:spPr>
            <a:xfrm>
              <a:off x="5449515" y="1039871"/>
              <a:ext cx="3892729"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物质的堆放和整理不当</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75" name="组合 74"/>
            <p:cNvGrpSpPr/>
            <p:nvPr/>
          </p:nvGrpSpPr>
          <p:grpSpPr>
            <a:xfrm>
              <a:off x="4801443" y="915235"/>
              <a:ext cx="576064" cy="557051"/>
              <a:chOff x="304800" y="673100"/>
              <a:chExt cx="4137043"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7" name="椭圆 76"/>
              <p:cNvSpPr/>
              <p:nvPr/>
            </p:nvSpPr>
            <p:spPr>
              <a:xfrm>
                <a:off x="615970"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prstClr val="white"/>
                    </a:solidFill>
                    <a:latin typeface="微软雅黑" panose="020B0503020204020204" pitchFamily="34" charset="-122"/>
                    <a:ea typeface="微软雅黑" panose="020B0503020204020204" pitchFamily="34" charset="-122"/>
                  </a:rPr>
                  <a:t>3</a:t>
                </a: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grpSp>
        <p:nvGrpSpPr>
          <p:cNvPr id="78" name="组合 77"/>
          <p:cNvGrpSpPr/>
          <p:nvPr/>
        </p:nvGrpSpPr>
        <p:grpSpPr>
          <a:xfrm>
            <a:off x="7162709" y="4618145"/>
            <a:ext cx="4479496" cy="557051"/>
            <a:chOff x="4801443" y="1693437"/>
            <a:chExt cx="4479495" cy="557051"/>
          </a:xfrm>
        </p:grpSpPr>
        <p:sp>
          <p:nvSpPr>
            <p:cNvPr id="79" name="TextBox 21"/>
            <p:cNvSpPr txBox="1"/>
            <p:nvPr/>
          </p:nvSpPr>
          <p:spPr>
            <a:xfrm>
              <a:off x="5449515" y="1818073"/>
              <a:ext cx="3831423"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劳动保护用品（具）缺乏或有缺陷</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80" name="组合 79"/>
            <p:cNvGrpSpPr/>
            <p:nvPr/>
          </p:nvGrpSpPr>
          <p:grpSpPr>
            <a:xfrm>
              <a:off x="4801443" y="1693437"/>
              <a:ext cx="576064" cy="557051"/>
              <a:chOff x="304800" y="673100"/>
              <a:chExt cx="4137043"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82" name="椭圆 81"/>
              <p:cNvSpPr/>
              <p:nvPr/>
            </p:nvSpPr>
            <p:spPr>
              <a:xfrm>
                <a:off x="615970"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srgbClr val="C00000"/>
                    </a:solidFill>
                    <a:latin typeface="微软雅黑" panose="020B0503020204020204" pitchFamily="34" charset="-122"/>
                    <a:ea typeface="微软雅黑" panose="020B0503020204020204" pitchFamily="34" charset="-122"/>
                  </a:rPr>
                  <a:t>6</a:t>
                </a:r>
                <a:endParaRPr kumimoji="0" lang="zh-CN" altLang="en-US"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grpSp>
        <p:nvGrpSpPr>
          <p:cNvPr id="83" name="组合 82"/>
          <p:cNvGrpSpPr/>
          <p:nvPr/>
        </p:nvGrpSpPr>
        <p:grpSpPr>
          <a:xfrm>
            <a:off x="1798256" y="4654149"/>
            <a:ext cx="4540801" cy="557051"/>
            <a:chOff x="4801443" y="915235"/>
            <a:chExt cx="4540801" cy="557051"/>
          </a:xfrm>
        </p:grpSpPr>
        <p:sp>
          <p:nvSpPr>
            <p:cNvPr id="84" name="TextBox 5"/>
            <p:cNvSpPr txBox="1"/>
            <p:nvPr/>
          </p:nvSpPr>
          <p:spPr>
            <a:xfrm>
              <a:off x="5449515" y="1039871"/>
              <a:ext cx="3892729"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安全防护装置失灵</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85" name="组合 84"/>
            <p:cNvGrpSpPr/>
            <p:nvPr/>
          </p:nvGrpSpPr>
          <p:grpSpPr>
            <a:xfrm>
              <a:off x="4801443" y="915235"/>
              <a:ext cx="576064" cy="557051"/>
              <a:chOff x="304800" y="673100"/>
              <a:chExt cx="4137043"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87" name="椭圆 86"/>
              <p:cNvSpPr/>
              <p:nvPr/>
            </p:nvSpPr>
            <p:spPr>
              <a:xfrm>
                <a:off x="615970"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prstClr val="white"/>
                    </a:solidFill>
                    <a:latin typeface="微软雅黑" panose="020B0503020204020204" pitchFamily="34" charset="-122"/>
                    <a:ea typeface="微软雅黑" panose="020B0503020204020204" pitchFamily="34" charset="-122"/>
                  </a:rPr>
                  <a:t>5</a:t>
                </a: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grpSp>
        <p:nvGrpSpPr>
          <p:cNvPr id="88" name="组合 87"/>
          <p:cNvGrpSpPr/>
          <p:nvPr/>
        </p:nvGrpSpPr>
        <p:grpSpPr>
          <a:xfrm>
            <a:off x="7162709" y="5482241"/>
            <a:ext cx="4479496" cy="557051"/>
            <a:chOff x="4801443" y="1693437"/>
            <a:chExt cx="4479495" cy="557051"/>
          </a:xfrm>
        </p:grpSpPr>
        <p:sp>
          <p:nvSpPr>
            <p:cNvPr id="89" name="TextBox 21"/>
            <p:cNvSpPr txBox="1"/>
            <p:nvPr/>
          </p:nvSpPr>
          <p:spPr>
            <a:xfrm>
              <a:off x="5449515" y="1709266"/>
              <a:ext cx="3831423" cy="523220"/>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工作环境，如照明、温度、噪声、振动、颜色和通风等条件不良</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90" name="组合 89"/>
            <p:cNvGrpSpPr/>
            <p:nvPr/>
          </p:nvGrpSpPr>
          <p:grpSpPr>
            <a:xfrm>
              <a:off x="4801443" y="1693437"/>
              <a:ext cx="576064" cy="557051"/>
              <a:chOff x="304800" y="673100"/>
              <a:chExt cx="4137043"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92" name="椭圆 91"/>
              <p:cNvSpPr/>
              <p:nvPr/>
            </p:nvSpPr>
            <p:spPr>
              <a:xfrm>
                <a:off x="615970"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srgbClr val="C00000"/>
                    </a:solidFill>
                    <a:latin typeface="微软雅黑" panose="020B0503020204020204" pitchFamily="34" charset="-122"/>
                    <a:ea typeface="微软雅黑" panose="020B0503020204020204" pitchFamily="34" charset="-122"/>
                  </a:rPr>
                  <a:t>8</a:t>
                </a:r>
                <a:endParaRPr kumimoji="0" lang="zh-CN" altLang="en-US"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grpSp>
        <p:nvGrpSpPr>
          <p:cNvPr id="93" name="组合 92"/>
          <p:cNvGrpSpPr/>
          <p:nvPr/>
        </p:nvGrpSpPr>
        <p:grpSpPr>
          <a:xfrm>
            <a:off x="1798256" y="5536247"/>
            <a:ext cx="4540801" cy="557051"/>
            <a:chOff x="4801443" y="915235"/>
            <a:chExt cx="4540801" cy="557051"/>
          </a:xfrm>
        </p:grpSpPr>
        <p:sp>
          <p:nvSpPr>
            <p:cNvPr id="94" name="TextBox 5"/>
            <p:cNvSpPr txBox="1"/>
            <p:nvPr/>
          </p:nvSpPr>
          <p:spPr>
            <a:xfrm>
              <a:off x="5449515" y="1039871"/>
              <a:ext cx="3892729"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作业方法不安全</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95" name="组合 94"/>
            <p:cNvGrpSpPr/>
            <p:nvPr/>
          </p:nvGrpSpPr>
          <p:grpSpPr>
            <a:xfrm>
              <a:off x="4801443" y="915235"/>
              <a:ext cx="576064" cy="557051"/>
              <a:chOff x="304800" y="673100"/>
              <a:chExt cx="4137043"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97" name="椭圆 96"/>
              <p:cNvSpPr/>
              <p:nvPr/>
            </p:nvSpPr>
            <p:spPr>
              <a:xfrm>
                <a:off x="615970"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prstClr val="white"/>
                    </a:solidFill>
                    <a:latin typeface="微软雅黑" panose="020B0503020204020204" pitchFamily="34" charset="-122"/>
                    <a:ea typeface="微软雅黑" panose="020B0503020204020204" pitchFamily="34" charset="-122"/>
                  </a:rPr>
                  <a:t>7</a:t>
                </a: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grpSp>
        <p:nvGrpSpPr>
          <p:cNvPr id="103" name="组合 102"/>
          <p:cNvGrpSpPr/>
          <p:nvPr/>
        </p:nvGrpSpPr>
        <p:grpSpPr>
          <a:xfrm>
            <a:off x="3217269" y="1289647"/>
            <a:ext cx="5928137" cy="915219"/>
            <a:chOff x="2013772" y="2804099"/>
            <a:chExt cx="4430465" cy="684000"/>
          </a:xfrm>
        </p:grpSpPr>
        <p:sp>
          <p:nvSpPr>
            <p:cNvPr id="104" name="圆角矩形 103"/>
            <p:cNvSpPr/>
            <p:nvPr/>
          </p:nvSpPr>
          <p:spPr>
            <a:xfrm flipV="1">
              <a:off x="2013772" y="2804099"/>
              <a:ext cx="443046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TextBox 15"/>
            <p:cNvSpPr txBox="1"/>
            <p:nvPr/>
          </p:nvSpPr>
          <p:spPr>
            <a:xfrm>
              <a:off x="2698969" y="2950581"/>
              <a:ext cx="3060072"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机（物）的的比安全因素</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barn(outVertical)">
                                      <p:cBhvr>
                                        <p:cTn id="7" dur="1750"/>
                                        <p:tgtEl>
                                          <p:spTgt spid="103"/>
                                        </p:tgtEl>
                                      </p:cBhvr>
                                    </p:animEffect>
                                  </p:childTnLst>
                                </p:cTn>
                              </p:par>
                              <p:par>
                                <p:cTn id="8" presetID="2" presetClass="entr" presetSubtype="4"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500" fill="hold"/>
                                        <p:tgtEl>
                                          <p:spTgt spid="54"/>
                                        </p:tgtEl>
                                        <p:attrNameLst>
                                          <p:attrName>ppt_x</p:attrName>
                                        </p:attrNameLst>
                                      </p:cBhvr>
                                      <p:tavLst>
                                        <p:tav tm="0">
                                          <p:val>
                                            <p:strVal val="#ppt_x"/>
                                          </p:val>
                                        </p:tav>
                                        <p:tav tm="100000">
                                          <p:val>
                                            <p:strVal val="#ppt_x"/>
                                          </p:val>
                                        </p:tav>
                                      </p:tavLst>
                                    </p:anim>
                                    <p:anim calcmode="lin" valueType="num">
                                      <p:cBhvr additive="base">
                                        <p:cTn id="11" dur="500" fill="hold"/>
                                        <p:tgtEl>
                                          <p:spTgt spid="5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ppt_x"/>
                                          </p:val>
                                        </p:tav>
                                        <p:tav tm="100000">
                                          <p:val>
                                            <p:strVal val="#ppt_x"/>
                                          </p:val>
                                        </p:tav>
                                      </p:tavLst>
                                    </p:anim>
                                    <p:anim calcmode="lin" valueType="num">
                                      <p:cBhvr additive="base">
                                        <p:cTn id="15" dur="500" fill="hold"/>
                                        <p:tgtEl>
                                          <p:spTgt spid="73"/>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6"/>
                                        </p:tgtEl>
                                        <p:attrNameLst>
                                          <p:attrName>style.visibility</p:attrName>
                                        </p:attrNameLst>
                                      </p:cBhvr>
                                      <p:to>
                                        <p:strVal val="visible"/>
                                      </p:to>
                                    </p:set>
                                    <p:anim calcmode="lin" valueType="num">
                                      <p:cBhvr additive="base">
                                        <p:cTn id="18" dur="500" fill="hold"/>
                                        <p:tgtEl>
                                          <p:spTgt spid="66"/>
                                        </p:tgtEl>
                                        <p:attrNameLst>
                                          <p:attrName>ppt_x</p:attrName>
                                        </p:attrNameLst>
                                      </p:cBhvr>
                                      <p:tavLst>
                                        <p:tav tm="0">
                                          <p:val>
                                            <p:strVal val="#ppt_x"/>
                                          </p:val>
                                        </p:tav>
                                        <p:tav tm="100000">
                                          <p:val>
                                            <p:strVal val="#ppt_x"/>
                                          </p:val>
                                        </p:tav>
                                      </p:tavLst>
                                    </p:anim>
                                    <p:anim calcmode="lin" valueType="num">
                                      <p:cBhvr additive="base">
                                        <p:cTn id="19" dur="500" fill="hold"/>
                                        <p:tgtEl>
                                          <p:spTgt spid="66"/>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500" fill="hold"/>
                                        <p:tgtEl>
                                          <p:spTgt spid="83"/>
                                        </p:tgtEl>
                                        <p:attrNameLst>
                                          <p:attrName>ppt_x</p:attrName>
                                        </p:attrNameLst>
                                      </p:cBhvr>
                                      <p:tavLst>
                                        <p:tav tm="0">
                                          <p:val>
                                            <p:strVal val="#ppt_x"/>
                                          </p:val>
                                        </p:tav>
                                        <p:tav tm="100000">
                                          <p:val>
                                            <p:strVal val="#ppt_x"/>
                                          </p:val>
                                        </p:tav>
                                      </p:tavLst>
                                    </p:anim>
                                    <p:anim calcmode="lin" valueType="num">
                                      <p:cBhvr additive="base">
                                        <p:cTn id="23" dur="500" fill="hold"/>
                                        <p:tgtEl>
                                          <p:spTgt spid="83"/>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78"/>
                                        </p:tgtEl>
                                        <p:attrNameLst>
                                          <p:attrName>style.visibility</p:attrName>
                                        </p:attrNameLst>
                                      </p:cBhvr>
                                      <p:to>
                                        <p:strVal val="visible"/>
                                      </p:to>
                                    </p:set>
                                    <p:anim calcmode="lin" valueType="num">
                                      <p:cBhvr additive="base">
                                        <p:cTn id="26" dur="500" fill="hold"/>
                                        <p:tgtEl>
                                          <p:spTgt spid="78"/>
                                        </p:tgtEl>
                                        <p:attrNameLst>
                                          <p:attrName>ppt_x</p:attrName>
                                        </p:attrNameLst>
                                      </p:cBhvr>
                                      <p:tavLst>
                                        <p:tav tm="0">
                                          <p:val>
                                            <p:strVal val="#ppt_x"/>
                                          </p:val>
                                        </p:tav>
                                        <p:tav tm="100000">
                                          <p:val>
                                            <p:strVal val="#ppt_x"/>
                                          </p:val>
                                        </p:tav>
                                      </p:tavLst>
                                    </p:anim>
                                    <p:anim calcmode="lin" valueType="num">
                                      <p:cBhvr additive="base">
                                        <p:cTn id="27" dur="500" fill="hold"/>
                                        <p:tgtEl>
                                          <p:spTgt spid="78"/>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93"/>
                                        </p:tgtEl>
                                        <p:attrNameLst>
                                          <p:attrName>style.visibility</p:attrName>
                                        </p:attrNameLst>
                                      </p:cBhvr>
                                      <p:to>
                                        <p:strVal val="visible"/>
                                      </p:to>
                                    </p:set>
                                    <p:anim calcmode="lin" valueType="num">
                                      <p:cBhvr additive="base">
                                        <p:cTn id="30" dur="500" fill="hold"/>
                                        <p:tgtEl>
                                          <p:spTgt spid="93"/>
                                        </p:tgtEl>
                                        <p:attrNameLst>
                                          <p:attrName>ppt_x</p:attrName>
                                        </p:attrNameLst>
                                      </p:cBhvr>
                                      <p:tavLst>
                                        <p:tav tm="0">
                                          <p:val>
                                            <p:strVal val="#ppt_x"/>
                                          </p:val>
                                        </p:tav>
                                        <p:tav tm="100000">
                                          <p:val>
                                            <p:strVal val="#ppt_x"/>
                                          </p:val>
                                        </p:tav>
                                      </p:tavLst>
                                    </p:anim>
                                    <p:anim calcmode="lin" valueType="num">
                                      <p:cBhvr additive="base">
                                        <p:cTn id="31" dur="500" fill="hold"/>
                                        <p:tgtEl>
                                          <p:spTgt spid="93"/>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88"/>
                                        </p:tgtEl>
                                        <p:attrNameLst>
                                          <p:attrName>style.visibility</p:attrName>
                                        </p:attrNameLst>
                                      </p:cBhvr>
                                      <p:to>
                                        <p:strVal val="visible"/>
                                      </p:to>
                                    </p:set>
                                    <p:anim calcmode="lin" valueType="num">
                                      <p:cBhvr additive="base">
                                        <p:cTn id="34" dur="500" fill="hold"/>
                                        <p:tgtEl>
                                          <p:spTgt spid="88"/>
                                        </p:tgtEl>
                                        <p:attrNameLst>
                                          <p:attrName>ppt_x</p:attrName>
                                        </p:attrNameLst>
                                      </p:cBhvr>
                                      <p:tavLst>
                                        <p:tav tm="0">
                                          <p:val>
                                            <p:strVal val="#ppt_x"/>
                                          </p:val>
                                        </p:tav>
                                        <p:tav tm="100000">
                                          <p:val>
                                            <p:strVal val="#ppt_x"/>
                                          </p:val>
                                        </p:tav>
                                      </p:tavLst>
                                    </p:anim>
                                    <p:anim calcmode="lin" valueType="num">
                                      <p:cBhvr additive="base">
                                        <p:cTn id="35" dur="500" fill="hold"/>
                                        <p:tgtEl>
                                          <p:spTgt spid="88"/>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ppt_x"/>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103" name="组合 102"/>
          <p:cNvGrpSpPr/>
          <p:nvPr/>
        </p:nvGrpSpPr>
        <p:grpSpPr>
          <a:xfrm>
            <a:off x="3217269" y="1289647"/>
            <a:ext cx="5928137" cy="915219"/>
            <a:chOff x="2013772" y="2804099"/>
            <a:chExt cx="4430465" cy="684000"/>
          </a:xfrm>
        </p:grpSpPr>
        <p:sp>
          <p:nvSpPr>
            <p:cNvPr id="104" name="圆角矩形 103"/>
            <p:cNvSpPr/>
            <p:nvPr/>
          </p:nvSpPr>
          <p:spPr>
            <a:xfrm flipV="1">
              <a:off x="2013772" y="2804099"/>
              <a:ext cx="443046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TextBox 15"/>
            <p:cNvSpPr txBox="1"/>
            <p:nvPr/>
          </p:nvSpPr>
          <p:spPr>
            <a:xfrm>
              <a:off x="3276567" y="2950581"/>
              <a:ext cx="1779696"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管理上的原因</a:t>
              </a:r>
            </a:p>
          </p:txBody>
        </p:sp>
      </p:grpSp>
      <p:cxnSp>
        <p:nvCxnSpPr>
          <p:cNvPr id="52" name="直接箭头连接符 51"/>
          <p:cNvCxnSpPr/>
          <p:nvPr/>
        </p:nvCxnSpPr>
        <p:spPr>
          <a:xfrm flipV="1">
            <a:off x="0" y="4424699"/>
            <a:ext cx="13298388" cy="72804"/>
          </a:xfrm>
          <a:prstGeom prst="straightConnector1">
            <a:avLst/>
          </a:prstGeom>
          <a:ln w="152400">
            <a:solidFill>
              <a:srgbClr val="A6A6A6">
                <a:alpha val="52941"/>
              </a:srgbClr>
            </a:solidFill>
            <a:miter lim="800000"/>
            <a:tailEnd type="arrow"/>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1417675" y="4035783"/>
            <a:ext cx="808692" cy="806889"/>
            <a:chOff x="1426742" y="3016325"/>
            <a:chExt cx="827193" cy="825350"/>
          </a:xfrm>
        </p:grpSpPr>
        <p:sp>
          <p:nvSpPr>
            <p:cNvPr id="64" name="橢圓 5"/>
            <p:cNvSpPr/>
            <p:nvPr/>
          </p:nvSpPr>
          <p:spPr>
            <a:xfrm>
              <a:off x="1426742" y="3016325"/>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68" name="文本框 9"/>
            <p:cNvSpPr txBox="1"/>
            <p:nvPr/>
          </p:nvSpPr>
          <p:spPr>
            <a:xfrm>
              <a:off x="1539490" y="3283151"/>
              <a:ext cx="601697"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1</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69" name="矩形 68"/>
          <p:cNvSpPr/>
          <p:nvPr/>
        </p:nvSpPr>
        <p:spPr>
          <a:xfrm>
            <a:off x="768997" y="5203434"/>
            <a:ext cx="2172007" cy="630942"/>
          </a:xfrm>
          <a:prstGeom prst="rect">
            <a:avLst/>
          </a:prstGeom>
        </p:spPr>
        <p:txBody>
          <a:bodyPr wrap="square">
            <a:spAutoFit/>
          </a:bodyPr>
          <a:lstStyle/>
          <a:p>
            <a:pPr algn="ctr">
              <a:lnSpc>
                <a:spcPts val="2100"/>
              </a:lnSpc>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技术缺陷或工艺流程及操作程序有问题</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98" name="组合 97"/>
          <p:cNvGrpSpPr/>
          <p:nvPr/>
        </p:nvGrpSpPr>
        <p:grpSpPr>
          <a:xfrm>
            <a:off x="3058890" y="4021257"/>
            <a:ext cx="808692" cy="806889"/>
            <a:chOff x="1399514" y="3016325"/>
            <a:chExt cx="827193" cy="825350"/>
          </a:xfrm>
        </p:grpSpPr>
        <p:sp>
          <p:nvSpPr>
            <p:cNvPr id="99" name="橢圓 5"/>
            <p:cNvSpPr/>
            <p:nvPr/>
          </p:nvSpPr>
          <p:spPr>
            <a:xfrm>
              <a:off x="1399514" y="3016325"/>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00" name="文本框 9"/>
            <p:cNvSpPr txBox="1"/>
            <p:nvPr/>
          </p:nvSpPr>
          <p:spPr>
            <a:xfrm>
              <a:off x="1511390" y="3260775"/>
              <a:ext cx="603440"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2</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01" name="矩形 100"/>
          <p:cNvSpPr/>
          <p:nvPr/>
        </p:nvSpPr>
        <p:spPr>
          <a:xfrm>
            <a:off x="2353172" y="3200401"/>
            <a:ext cx="2172007" cy="630942"/>
          </a:xfrm>
          <a:prstGeom prst="rect">
            <a:avLst/>
          </a:prstGeom>
        </p:spPr>
        <p:txBody>
          <a:bodyPr wrap="square">
            <a:spAutoFit/>
          </a:bodyPr>
          <a:lstStyle/>
          <a:p>
            <a:pPr algn="ctr">
              <a:lnSpc>
                <a:spcPts val="2100"/>
              </a:lnSpc>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对操作者缺乏必要的培训教育</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02" name="组合 101"/>
          <p:cNvGrpSpPr/>
          <p:nvPr/>
        </p:nvGrpSpPr>
        <p:grpSpPr>
          <a:xfrm>
            <a:off x="4793371" y="4021257"/>
            <a:ext cx="808692" cy="806889"/>
            <a:chOff x="1399514" y="3016325"/>
            <a:chExt cx="827193" cy="825350"/>
          </a:xfrm>
          <a:solidFill>
            <a:srgbClr val="C00000"/>
          </a:solidFill>
        </p:grpSpPr>
        <p:sp>
          <p:nvSpPr>
            <p:cNvPr id="106" name="橢圓 5"/>
            <p:cNvSpPr/>
            <p:nvPr/>
          </p:nvSpPr>
          <p:spPr>
            <a:xfrm>
              <a:off x="1399514" y="3016325"/>
              <a:ext cx="827193" cy="82535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07" name="文本框 9"/>
            <p:cNvSpPr txBox="1"/>
            <p:nvPr/>
          </p:nvSpPr>
          <p:spPr>
            <a:xfrm>
              <a:off x="1517864" y="3275633"/>
              <a:ext cx="590494"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3</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08" name="矩形 107"/>
          <p:cNvSpPr/>
          <p:nvPr/>
        </p:nvSpPr>
        <p:spPr>
          <a:xfrm>
            <a:off x="4153373" y="5203435"/>
            <a:ext cx="2172007" cy="307777"/>
          </a:xfrm>
          <a:prstGeom prst="rect">
            <a:avLst/>
          </a:prstGeom>
        </p:spPr>
        <p:txBody>
          <a:bodyPr wrap="square">
            <a:spAutoFit/>
          </a:bodyPr>
          <a:lstStyle/>
          <a:p>
            <a:pPr algn="ctr">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劳动组织不合理</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09" name="组合 108"/>
          <p:cNvGrpSpPr/>
          <p:nvPr/>
        </p:nvGrpSpPr>
        <p:grpSpPr>
          <a:xfrm>
            <a:off x="6515198" y="4021257"/>
            <a:ext cx="808692" cy="806889"/>
            <a:chOff x="1399514" y="3016325"/>
            <a:chExt cx="827193" cy="825350"/>
          </a:xfrm>
        </p:grpSpPr>
        <p:sp>
          <p:nvSpPr>
            <p:cNvPr id="110" name="橢圓 5"/>
            <p:cNvSpPr/>
            <p:nvPr/>
          </p:nvSpPr>
          <p:spPr>
            <a:xfrm>
              <a:off x="1399514" y="3016325"/>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11" name="文本框 9"/>
            <p:cNvSpPr txBox="1"/>
            <p:nvPr/>
          </p:nvSpPr>
          <p:spPr>
            <a:xfrm>
              <a:off x="1474277" y="3254339"/>
              <a:ext cx="677667"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4</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12" name="矩形 111"/>
          <p:cNvSpPr/>
          <p:nvPr/>
        </p:nvSpPr>
        <p:spPr>
          <a:xfrm>
            <a:off x="5881564" y="3200401"/>
            <a:ext cx="2172007" cy="307777"/>
          </a:xfrm>
          <a:prstGeom prst="rect">
            <a:avLst/>
          </a:prstGeom>
        </p:spPr>
        <p:txBody>
          <a:bodyPr wrap="square">
            <a:spAutoFit/>
          </a:bodyPr>
          <a:lstStyle/>
          <a:p>
            <a:pPr algn="ctr">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对现场缺乏检查和指导</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13" name="组合 112"/>
          <p:cNvGrpSpPr/>
          <p:nvPr/>
        </p:nvGrpSpPr>
        <p:grpSpPr>
          <a:xfrm>
            <a:off x="8223863" y="4021257"/>
            <a:ext cx="808692" cy="806889"/>
            <a:chOff x="1399514" y="3016325"/>
            <a:chExt cx="827193" cy="825350"/>
          </a:xfrm>
          <a:solidFill>
            <a:srgbClr val="C00000"/>
          </a:solidFill>
        </p:grpSpPr>
        <p:sp>
          <p:nvSpPr>
            <p:cNvPr id="114" name="橢圓 5"/>
            <p:cNvSpPr/>
            <p:nvPr/>
          </p:nvSpPr>
          <p:spPr>
            <a:xfrm>
              <a:off x="1399514" y="3016325"/>
              <a:ext cx="827193" cy="82535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15" name="文本框 9"/>
            <p:cNvSpPr txBox="1"/>
            <p:nvPr/>
          </p:nvSpPr>
          <p:spPr>
            <a:xfrm>
              <a:off x="1511132" y="3275633"/>
              <a:ext cx="603956"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5</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16" name="矩形 115"/>
          <p:cNvSpPr/>
          <p:nvPr/>
        </p:nvSpPr>
        <p:spPr>
          <a:xfrm>
            <a:off x="7609756" y="5203434"/>
            <a:ext cx="2172007" cy="630942"/>
          </a:xfrm>
          <a:prstGeom prst="rect">
            <a:avLst/>
          </a:prstGeom>
        </p:spPr>
        <p:txBody>
          <a:bodyPr wrap="square">
            <a:spAutoFit/>
          </a:bodyPr>
          <a:lstStyle/>
          <a:p>
            <a:pPr algn="ctr">
              <a:lnSpc>
                <a:spcPts val="2100"/>
              </a:lnSpc>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没有安全操作规程或规程不健全</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17" name="组合 116"/>
          <p:cNvGrpSpPr/>
          <p:nvPr/>
        </p:nvGrpSpPr>
        <p:grpSpPr>
          <a:xfrm>
            <a:off x="10105174" y="4021257"/>
            <a:ext cx="808692" cy="806889"/>
            <a:chOff x="1399514" y="3016325"/>
            <a:chExt cx="827193" cy="825350"/>
          </a:xfrm>
          <a:solidFill>
            <a:srgbClr val="C00000"/>
          </a:solidFill>
        </p:grpSpPr>
        <p:sp>
          <p:nvSpPr>
            <p:cNvPr id="118" name="橢圓 5"/>
            <p:cNvSpPr/>
            <p:nvPr/>
          </p:nvSpPr>
          <p:spPr>
            <a:xfrm>
              <a:off x="1399514" y="3016325"/>
              <a:ext cx="827193" cy="82535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19" name="文本框 9"/>
            <p:cNvSpPr txBox="1"/>
            <p:nvPr/>
          </p:nvSpPr>
          <p:spPr>
            <a:xfrm>
              <a:off x="1505774" y="3254339"/>
              <a:ext cx="614673"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6</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21" name="矩形 120"/>
          <p:cNvSpPr/>
          <p:nvPr/>
        </p:nvSpPr>
        <p:spPr>
          <a:xfrm>
            <a:off x="9423517" y="3200401"/>
            <a:ext cx="2172007" cy="630942"/>
          </a:xfrm>
          <a:prstGeom prst="rect">
            <a:avLst/>
          </a:prstGeom>
        </p:spPr>
        <p:txBody>
          <a:bodyPr wrap="square">
            <a:spAutoFit/>
          </a:bodyPr>
          <a:lstStyle/>
          <a:p>
            <a:pPr algn="ctr">
              <a:lnSpc>
                <a:spcPts val="2100"/>
              </a:lnSpc>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隐患整改不及时，事故防范措施不落实</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barn(outVertical)">
                                      <p:cBhvr>
                                        <p:cTn id="7" dur="1750"/>
                                        <p:tgtEl>
                                          <p:spTgt spid="10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down)">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wipe(down)">
                                      <p:cBhvr>
                                        <p:cTn id="17" dur="5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wipe(down)">
                                      <p:cBhvr>
                                        <p:cTn id="22" dur="500"/>
                                        <p:tgtEl>
                                          <p:spTgt spid="9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500"/>
                                        <p:tgtEl>
                                          <p:spTgt spid="10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02"/>
                                        </p:tgtEl>
                                        <p:attrNameLst>
                                          <p:attrName>style.visibility</p:attrName>
                                        </p:attrNameLst>
                                      </p:cBhvr>
                                      <p:to>
                                        <p:strVal val="visible"/>
                                      </p:to>
                                    </p:set>
                                    <p:animEffect transition="in" filter="wipe(down)">
                                      <p:cBhvr>
                                        <p:cTn id="32" dur="500"/>
                                        <p:tgtEl>
                                          <p:spTgt spid="10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wipe(down)">
                                      <p:cBhvr>
                                        <p:cTn id="37" dur="500"/>
                                        <p:tgtEl>
                                          <p:spTgt spid="10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09"/>
                                        </p:tgtEl>
                                        <p:attrNameLst>
                                          <p:attrName>style.visibility</p:attrName>
                                        </p:attrNameLst>
                                      </p:cBhvr>
                                      <p:to>
                                        <p:strVal val="visible"/>
                                      </p:to>
                                    </p:set>
                                    <p:animEffect transition="in" filter="wipe(down)">
                                      <p:cBhvr>
                                        <p:cTn id="42" dur="500"/>
                                        <p:tgtEl>
                                          <p:spTgt spid="10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12"/>
                                        </p:tgtEl>
                                        <p:attrNameLst>
                                          <p:attrName>style.visibility</p:attrName>
                                        </p:attrNameLst>
                                      </p:cBhvr>
                                      <p:to>
                                        <p:strVal val="visible"/>
                                      </p:to>
                                    </p:set>
                                    <p:animEffect transition="in" filter="wipe(down)">
                                      <p:cBhvr>
                                        <p:cTn id="47" dur="500"/>
                                        <p:tgtEl>
                                          <p:spTgt spid="11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wipe(down)">
                                      <p:cBhvr>
                                        <p:cTn id="52" dur="500"/>
                                        <p:tgtEl>
                                          <p:spTgt spid="11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16"/>
                                        </p:tgtEl>
                                        <p:attrNameLst>
                                          <p:attrName>style.visibility</p:attrName>
                                        </p:attrNameLst>
                                      </p:cBhvr>
                                      <p:to>
                                        <p:strVal val="visible"/>
                                      </p:to>
                                    </p:set>
                                    <p:animEffect transition="in" filter="wipe(down)">
                                      <p:cBhvr>
                                        <p:cTn id="57" dur="500"/>
                                        <p:tgtEl>
                                          <p:spTgt spid="11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117"/>
                                        </p:tgtEl>
                                        <p:attrNameLst>
                                          <p:attrName>style.visibility</p:attrName>
                                        </p:attrNameLst>
                                      </p:cBhvr>
                                      <p:to>
                                        <p:strVal val="visible"/>
                                      </p:to>
                                    </p:set>
                                    <p:animEffect transition="in" filter="wipe(down)">
                                      <p:cBhvr>
                                        <p:cTn id="62" dur="500"/>
                                        <p:tgtEl>
                                          <p:spTgt spid="11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21"/>
                                        </p:tgtEl>
                                        <p:attrNameLst>
                                          <p:attrName>style.visibility</p:attrName>
                                        </p:attrNameLst>
                                      </p:cBhvr>
                                      <p:to>
                                        <p:strVal val="visible"/>
                                      </p:to>
                                    </p:set>
                                    <p:animEffect transition="in" filter="wipe(down)">
                                      <p:cBhvr>
                                        <p:cTn id="67"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101" grpId="0"/>
      <p:bldP spid="108" grpId="0"/>
      <p:bldP spid="112" grpId="0"/>
      <p:bldP spid="116" grpId="0"/>
      <p:bldP spid="1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420281" y="2276872"/>
            <a:ext cx="5354619" cy="2111642"/>
            <a:chOff x="2157098" y="2276872"/>
            <a:chExt cx="5354619"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01</a:t>
              </a:r>
              <a:endParaRPr lang="zh-CN" altLang="en-US" sz="6000" b="1" dirty="0">
                <a:solidFill>
                  <a:schemeClr val="bg1"/>
                </a:solidFill>
              </a:endParaRPr>
            </a:p>
          </p:txBody>
        </p:sp>
        <p:sp>
          <p:nvSpPr>
            <p:cNvPr id="34" name="矩形 33"/>
            <p:cNvSpPr/>
            <p:nvPr/>
          </p:nvSpPr>
          <p:spPr>
            <a:xfrm>
              <a:off x="4513411" y="3024861"/>
              <a:ext cx="2998306"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安全是什么？</a:t>
              </a:r>
            </a:p>
          </p:txBody>
        </p:sp>
      </p:gr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7" name="Text 4673"/>
          <p:cNvSpPr txBox="1"/>
          <p:nvPr/>
        </p:nvSpPr>
        <p:spPr>
          <a:xfrm>
            <a:off x="7916553" y="1797079"/>
            <a:ext cx="4013682" cy="335779"/>
          </a:xfrm>
          <a:prstGeom prst="rect">
            <a:avLst/>
          </a:prstGeom>
          <a:noFill/>
        </p:spPr>
        <p:txBody>
          <a:bodyPr wrap="square" lIns="27000" tIns="13500" rIns="27000" bIns="13500" rtlCol="0" anchor="ctr"/>
          <a:lstStyle/>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加强安全卫生管理，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做好安全预防工作</a:t>
            </a:r>
          </a:p>
        </p:txBody>
      </p:sp>
      <p:grpSp>
        <p:nvGrpSpPr>
          <p:cNvPr id="72" name="组合 71"/>
          <p:cNvGrpSpPr/>
          <p:nvPr/>
        </p:nvGrpSpPr>
        <p:grpSpPr>
          <a:xfrm>
            <a:off x="6356350" y="4976584"/>
            <a:ext cx="1503934" cy="1427635"/>
            <a:chOff x="2258730" y="2112361"/>
            <a:chExt cx="1000917" cy="950136"/>
          </a:xfrm>
        </p:grpSpPr>
        <p:grpSp>
          <p:nvGrpSpPr>
            <p:cNvPr id="73" name="组合 7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76" name="椭圆 75"/>
              <p:cNvSpPr/>
              <p:nvPr/>
            </p:nvSpPr>
            <p:spPr>
              <a:xfrm>
                <a:off x="392113" y="760413"/>
                <a:ext cx="3825876"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74" name="TextBox 73"/>
            <p:cNvSpPr txBox="1"/>
            <p:nvPr/>
          </p:nvSpPr>
          <p:spPr>
            <a:xfrm>
              <a:off x="2261747" y="2403077"/>
              <a:ext cx="997900" cy="368703"/>
            </a:xfrm>
            <a:prstGeom prst="rect">
              <a:avLst/>
            </a:prstGeom>
            <a:noFill/>
          </p:spPr>
          <p:txBody>
            <a:bodyPr wrap="square" lIns="0" tIns="0" rIns="0" bIns="0" rtlCol="0">
              <a:spAutoFit/>
            </a:bodyPr>
            <a:lstStyle/>
            <a:p>
              <a:pPr algn="ctr"/>
              <a:r>
                <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1820021" y="2131162"/>
            <a:ext cx="2514532" cy="2514532"/>
            <a:chOff x="1403648" y="1115468"/>
            <a:chExt cx="1294414" cy="1294414"/>
          </a:xfrm>
        </p:grpSpPr>
        <p:sp>
          <p:nvSpPr>
            <p:cNvPr id="78" name="椭圆 77"/>
            <p:cNvSpPr/>
            <p:nvPr/>
          </p:nvSpPr>
          <p:spPr>
            <a:xfrm>
              <a:off x="1539485" y="1259632"/>
              <a:ext cx="1022740" cy="10227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79" name="组合 78"/>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1" name="同心圆 8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82" name="同心圆 81"/>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80" name="TextBox 79"/>
            <p:cNvSpPr txBox="1"/>
            <p:nvPr/>
          </p:nvSpPr>
          <p:spPr>
            <a:xfrm>
              <a:off x="1687876" y="1520199"/>
              <a:ext cx="725958" cy="522836"/>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000" dirty="0">
                  <a:solidFill>
                    <a:schemeClr val="bg1"/>
                  </a:solidFill>
                  <a:effectLst/>
                  <a:latin typeface="微软雅黑" panose="020B0503020204020204" pitchFamily="34" charset="-122"/>
                  <a:ea typeface="微软雅黑" panose="020B0503020204020204" pitchFamily="34" charset="-122"/>
                </a:rPr>
                <a:t>怎样预防事故灾害发生</a:t>
              </a:r>
            </a:p>
          </p:txBody>
        </p:sp>
      </p:grpSp>
      <p:grpSp>
        <p:nvGrpSpPr>
          <p:cNvPr id="83" name="组合 82"/>
          <p:cNvGrpSpPr/>
          <p:nvPr/>
        </p:nvGrpSpPr>
        <p:grpSpPr>
          <a:xfrm>
            <a:off x="6182964" y="1383464"/>
            <a:ext cx="1497842" cy="1426151"/>
            <a:chOff x="2246943" y="2112361"/>
            <a:chExt cx="997900" cy="950136"/>
          </a:xfrm>
        </p:grpSpPr>
        <p:grpSp>
          <p:nvGrpSpPr>
            <p:cNvPr id="84" name="组合 8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7" name="椭圆 86"/>
              <p:cNvSpPr/>
              <p:nvPr/>
            </p:nvSpPr>
            <p:spPr>
              <a:xfrm>
                <a:off x="443035"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85" name="TextBox 84"/>
            <p:cNvSpPr txBox="1"/>
            <p:nvPr/>
          </p:nvSpPr>
          <p:spPr>
            <a:xfrm>
              <a:off x="2246943" y="2402885"/>
              <a:ext cx="997900" cy="369087"/>
            </a:xfrm>
            <a:prstGeom prst="rect">
              <a:avLst/>
            </a:prstGeom>
            <a:noFill/>
          </p:spPr>
          <p:txBody>
            <a:bodyPr wrap="square" lIns="0" tIns="0" rIns="0" bIns="0" rtlCol="0">
              <a:spAutoFit/>
            </a:bodyPr>
            <a:lstStyle/>
            <a:p>
              <a:pPr algn="ctr"/>
              <a:r>
                <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6254429" y="3119627"/>
            <a:ext cx="1584083" cy="1508264"/>
            <a:chOff x="2226588" y="2112361"/>
            <a:chExt cx="997900" cy="950136"/>
          </a:xfrm>
        </p:grpSpPr>
        <p:grpSp>
          <p:nvGrpSpPr>
            <p:cNvPr id="89" name="组合 8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2" name="椭圆 91"/>
              <p:cNvSpPr/>
              <p:nvPr/>
            </p:nvSpPr>
            <p:spPr>
              <a:xfrm>
                <a:off x="357328" y="760414"/>
                <a:ext cx="3825875" cy="3825875"/>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0" name="TextBox 89"/>
            <p:cNvSpPr txBox="1"/>
            <p:nvPr/>
          </p:nvSpPr>
          <p:spPr>
            <a:xfrm>
              <a:off x="2226588" y="2412933"/>
              <a:ext cx="997900" cy="348993"/>
            </a:xfrm>
            <a:prstGeom prst="rect">
              <a:avLst/>
            </a:prstGeom>
            <a:noFill/>
          </p:spPr>
          <p:txBody>
            <a:bodyPr wrap="square" lIns="0" tIns="0" rIns="0" bIns="0" rtlCol="0">
              <a:spAutoFit/>
            </a:bodyPr>
            <a:lstStyle/>
            <a:p>
              <a:pPr algn="ctr"/>
              <a:r>
                <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126" name="Picture 2" descr="C:\Users\Administrator\Desktop\image 278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971" y="4577294"/>
            <a:ext cx="2076450" cy="2228850"/>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p:cNvCxnSpPr>
            <a:stCxn id="81" idx="6"/>
          </p:cNvCxnSpPr>
          <p:nvPr/>
        </p:nvCxnSpPr>
        <p:spPr>
          <a:xfrm>
            <a:off x="4334553" y="3388428"/>
            <a:ext cx="1590778" cy="3962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225380" y="2187086"/>
            <a:ext cx="1584176" cy="4083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104909" y="4303184"/>
            <a:ext cx="1704646" cy="992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9" name="Text 4673"/>
          <p:cNvSpPr txBox="1"/>
          <p:nvPr/>
        </p:nvSpPr>
        <p:spPr>
          <a:xfrm>
            <a:off x="8068953" y="3705871"/>
            <a:ext cx="4013682" cy="335779"/>
          </a:xfrm>
          <a:prstGeom prst="rect">
            <a:avLst/>
          </a:prstGeom>
          <a:noFill/>
        </p:spPr>
        <p:txBody>
          <a:bodyPr wrap="square" lIns="27000" tIns="13500" rIns="27000" bIns="13500" rtlCol="0" anchor="ctr"/>
          <a:lstStyle/>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加强安全教育训练，</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提高全员安全意识</a:t>
            </a:r>
          </a:p>
        </p:txBody>
      </p:sp>
      <p:sp>
        <p:nvSpPr>
          <p:cNvPr id="130" name="Text 4673"/>
          <p:cNvSpPr txBox="1"/>
          <p:nvPr/>
        </p:nvSpPr>
        <p:spPr>
          <a:xfrm>
            <a:off x="8068953" y="5522511"/>
            <a:ext cx="4013682" cy="335779"/>
          </a:xfrm>
          <a:prstGeom prst="rect">
            <a:avLst/>
          </a:prstGeom>
          <a:noFill/>
        </p:spPr>
        <p:txBody>
          <a:bodyPr wrap="square" lIns="27000" tIns="13500" rIns="27000" bIns="13500" rtlCol="0" anchor="ctr"/>
          <a:lstStyle/>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掌握紧急应急知识，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避免减少灾害损失</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heel(1)">
                                      <p:cBhvr>
                                        <p:cTn id="7" dur="2000"/>
                                        <p:tgtEl>
                                          <p:spTgt spid="7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wipe(down)">
                                      <p:cBhvr>
                                        <p:cTn id="19" dur="500"/>
                                        <p:tgtEl>
                                          <p:spTgt spid="5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88"/>
                                        </p:tgtEl>
                                        <p:attrNameLst>
                                          <p:attrName>style.visibility</p:attrName>
                                        </p:attrNameLst>
                                      </p:cBhvr>
                                      <p:to>
                                        <p:strVal val="visible"/>
                                      </p:to>
                                    </p:set>
                                    <p:anim calcmode="lin" valueType="num">
                                      <p:cBhvr>
                                        <p:cTn id="24" dur="500" fill="hold"/>
                                        <p:tgtEl>
                                          <p:spTgt spid="88"/>
                                        </p:tgtEl>
                                        <p:attrNameLst>
                                          <p:attrName>ppt_w</p:attrName>
                                        </p:attrNameLst>
                                      </p:cBhvr>
                                      <p:tavLst>
                                        <p:tav tm="0">
                                          <p:val>
                                            <p:fltVal val="0"/>
                                          </p:val>
                                        </p:tav>
                                        <p:tav tm="100000">
                                          <p:val>
                                            <p:strVal val="#ppt_w"/>
                                          </p:val>
                                        </p:tav>
                                      </p:tavLst>
                                    </p:anim>
                                    <p:anim calcmode="lin" valueType="num">
                                      <p:cBhvr>
                                        <p:cTn id="25" dur="500" fill="hold"/>
                                        <p:tgtEl>
                                          <p:spTgt spid="88"/>
                                        </p:tgtEl>
                                        <p:attrNameLst>
                                          <p:attrName>ppt_h</p:attrName>
                                        </p:attrNameLst>
                                      </p:cBhvr>
                                      <p:tavLst>
                                        <p:tav tm="0">
                                          <p:val>
                                            <p:fltVal val="0"/>
                                          </p:val>
                                        </p:tav>
                                        <p:tav tm="100000">
                                          <p:val>
                                            <p:strVal val="#ppt_h"/>
                                          </p:val>
                                        </p:tav>
                                      </p:tavLst>
                                    </p:anim>
                                    <p:animEffect transition="in" filter="fade">
                                      <p:cBhvr>
                                        <p:cTn id="26" dur="500"/>
                                        <p:tgtEl>
                                          <p:spTgt spid="8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29"/>
                                        </p:tgtEl>
                                        <p:attrNameLst>
                                          <p:attrName>style.visibility</p:attrName>
                                        </p:attrNameLst>
                                      </p:cBhvr>
                                      <p:to>
                                        <p:strVal val="visible"/>
                                      </p:to>
                                    </p:set>
                                    <p:animEffect transition="in" filter="wipe(down)">
                                      <p:cBhvr>
                                        <p:cTn id="31" dur="500"/>
                                        <p:tgtEl>
                                          <p:spTgt spid="129"/>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72"/>
                                        </p:tgtEl>
                                        <p:attrNameLst>
                                          <p:attrName>style.visibility</p:attrName>
                                        </p:attrNameLst>
                                      </p:cBhvr>
                                      <p:to>
                                        <p:strVal val="visible"/>
                                      </p:to>
                                    </p:set>
                                    <p:anim calcmode="lin" valueType="num">
                                      <p:cBhvr>
                                        <p:cTn id="36" dur="500" fill="hold"/>
                                        <p:tgtEl>
                                          <p:spTgt spid="72"/>
                                        </p:tgtEl>
                                        <p:attrNameLst>
                                          <p:attrName>ppt_w</p:attrName>
                                        </p:attrNameLst>
                                      </p:cBhvr>
                                      <p:tavLst>
                                        <p:tav tm="0">
                                          <p:val>
                                            <p:fltVal val="0"/>
                                          </p:val>
                                        </p:tav>
                                        <p:tav tm="100000">
                                          <p:val>
                                            <p:strVal val="#ppt_w"/>
                                          </p:val>
                                        </p:tav>
                                      </p:tavLst>
                                    </p:anim>
                                    <p:anim calcmode="lin" valueType="num">
                                      <p:cBhvr>
                                        <p:cTn id="37" dur="500" fill="hold"/>
                                        <p:tgtEl>
                                          <p:spTgt spid="72"/>
                                        </p:tgtEl>
                                        <p:attrNameLst>
                                          <p:attrName>ppt_h</p:attrName>
                                        </p:attrNameLst>
                                      </p:cBhvr>
                                      <p:tavLst>
                                        <p:tav tm="0">
                                          <p:val>
                                            <p:fltVal val="0"/>
                                          </p:val>
                                        </p:tav>
                                        <p:tav tm="100000">
                                          <p:val>
                                            <p:strVal val="#ppt_h"/>
                                          </p:val>
                                        </p:tav>
                                      </p:tavLst>
                                    </p:anim>
                                    <p:animEffect transition="in" filter="fade">
                                      <p:cBhvr>
                                        <p:cTn id="38" dur="500"/>
                                        <p:tgtEl>
                                          <p:spTgt spid="7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130"/>
                                        </p:tgtEl>
                                        <p:attrNameLst>
                                          <p:attrName>style.visibility</p:attrName>
                                        </p:attrNameLst>
                                      </p:cBhvr>
                                      <p:to>
                                        <p:strVal val="visible"/>
                                      </p:to>
                                    </p:set>
                                    <p:animEffect transition="in" filter="wipe(down)">
                                      <p:cBhvr>
                                        <p:cTn id="43"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129" grpId="0"/>
      <p:bldP spid="13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32" name="组合 31"/>
          <p:cNvGrpSpPr/>
          <p:nvPr/>
        </p:nvGrpSpPr>
        <p:grpSpPr>
          <a:xfrm>
            <a:off x="1849760" y="1367131"/>
            <a:ext cx="3768142" cy="4653341"/>
            <a:chOff x="1665167" y="1267297"/>
            <a:chExt cx="3769590" cy="4655127"/>
          </a:xfrm>
        </p:grpSpPr>
        <p:sp>
          <p:nvSpPr>
            <p:cNvPr id="33" name="圆角矩形 32"/>
            <p:cNvSpPr/>
            <p:nvPr/>
          </p:nvSpPr>
          <p:spPr>
            <a:xfrm>
              <a:off x="1665167" y="1267297"/>
              <a:ext cx="3769590" cy="4655127"/>
            </a:xfrm>
            <a:prstGeom prst="roundRect">
              <a:avLst>
                <a:gd name="adj" fmla="val 4670"/>
              </a:avLst>
            </a:prstGeom>
            <a:solidFill>
              <a:srgbClr val="C00000"/>
            </a:solidFill>
            <a:ln w="22225">
              <a:no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圆角矩形 33"/>
            <p:cNvSpPr/>
            <p:nvPr/>
          </p:nvSpPr>
          <p:spPr>
            <a:xfrm>
              <a:off x="1884385" y="1437511"/>
              <a:ext cx="3331153" cy="4156364"/>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15" name="圆角矩形 114"/>
          <p:cNvSpPr/>
          <p:nvPr/>
        </p:nvSpPr>
        <p:spPr>
          <a:xfrm>
            <a:off x="5344732" y="1537278"/>
            <a:ext cx="5742216" cy="4154768"/>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6" name="矩形 115"/>
          <p:cNvSpPr/>
          <p:nvPr/>
        </p:nvSpPr>
        <p:spPr>
          <a:xfrm>
            <a:off x="2267586" y="1972312"/>
            <a:ext cx="2856230" cy="338137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47"/>
          <p:cNvSpPr>
            <a:spLocks noChangeArrowheads="1"/>
          </p:cNvSpPr>
          <p:nvPr/>
        </p:nvSpPr>
        <p:spPr bwMode="auto">
          <a:xfrm>
            <a:off x="7249715" y="2820111"/>
            <a:ext cx="2088232" cy="2121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6" tIns="34273" rIns="68546" bIns="34273">
            <a:spAutoFit/>
          </a:bodyPr>
          <a:lstStyle/>
          <a:p>
            <a:pPr>
              <a:lnSpc>
                <a:spcPts val="4000"/>
              </a:lnSpc>
              <a:spcBef>
                <a:spcPct val="0"/>
              </a:spcBef>
              <a:buNone/>
            </a:pPr>
            <a:r>
              <a:rPr lang="zh-CN" altLang="en-US" dirty="0">
                <a:latin typeface="微软雅黑" panose="020B0503020204020204" pitchFamily="34" charset="-122"/>
                <a:ea typeface="微软雅黑" panose="020B0503020204020204" pitchFamily="34" charset="-122"/>
              </a:rPr>
              <a:t>检修用电不能少，</a:t>
            </a:r>
          </a:p>
          <a:p>
            <a:pPr>
              <a:lnSpc>
                <a:spcPts val="4000"/>
              </a:lnSpc>
              <a:spcBef>
                <a:spcPct val="0"/>
              </a:spcBef>
              <a:buNone/>
            </a:pPr>
            <a:r>
              <a:rPr lang="zh-CN" altLang="en-US" dirty="0">
                <a:latin typeface="微软雅黑" panose="020B0503020204020204" pitchFamily="34" charset="-122"/>
                <a:ea typeface="微软雅黑" panose="020B0503020204020204" pitchFamily="34" charset="-122"/>
              </a:rPr>
              <a:t>安全使用要知道，</a:t>
            </a:r>
          </a:p>
          <a:p>
            <a:pPr>
              <a:lnSpc>
                <a:spcPts val="4000"/>
              </a:lnSpc>
              <a:spcBef>
                <a:spcPct val="0"/>
              </a:spcBef>
              <a:buNone/>
            </a:pPr>
            <a:r>
              <a:rPr lang="zh-CN" altLang="en-US" dirty="0">
                <a:latin typeface="微软雅黑" panose="020B0503020204020204" pitchFamily="34" charset="-122"/>
                <a:ea typeface="微软雅黑" panose="020B0503020204020204" pitchFamily="34" charset="-122"/>
              </a:rPr>
              <a:t>线路插接要规范，</a:t>
            </a:r>
          </a:p>
          <a:p>
            <a:pPr>
              <a:lnSpc>
                <a:spcPts val="4000"/>
              </a:lnSpc>
              <a:spcBef>
                <a:spcPct val="0"/>
              </a:spcBef>
              <a:buNone/>
            </a:pPr>
            <a:r>
              <a:rPr lang="zh-CN" altLang="en-US" dirty="0">
                <a:latin typeface="微软雅黑" panose="020B0503020204020204" pitchFamily="34" charset="-122"/>
                <a:ea typeface="微软雅黑" panose="020B0503020204020204" pitchFamily="34" charset="-122"/>
              </a:rPr>
              <a:t>遵章作业安全好</a:t>
            </a:r>
            <a:r>
              <a:rPr lang="zh-CN" altLang="en-US" sz="1400" dirty="0">
                <a:latin typeface="微软雅黑" panose="020B0503020204020204" pitchFamily="34" charset="-122"/>
                <a:ea typeface="微软雅黑" panose="020B0503020204020204" pitchFamily="34" charset="-122"/>
              </a:rPr>
              <a:t>。</a:t>
            </a:r>
            <a:endParaRPr sz="1400" dirty="0">
              <a:solidFill>
                <a:schemeClr val="tx1"/>
              </a:solidFill>
              <a:latin typeface="微软雅黑" panose="020B0503020204020204" pitchFamily="34" charset="-122"/>
              <a:ea typeface="微软雅黑" panose="020B0503020204020204" pitchFamily="34" charset="-122"/>
            </a:endParaRPr>
          </a:p>
        </p:txBody>
      </p:sp>
      <p:sp>
        <p:nvSpPr>
          <p:cNvPr id="118" name="矩形 3"/>
          <p:cNvSpPr>
            <a:spLocks noChangeArrowheads="1"/>
          </p:cNvSpPr>
          <p:nvPr/>
        </p:nvSpPr>
        <p:spPr bwMode="auto">
          <a:xfrm>
            <a:off x="7249715" y="2016857"/>
            <a:ext cx="1677314" cy="376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6" tIns="34273" rIns="68546" bIns="34273">
            <a:spAutoFit/>
          </a:bodyPr>
          <a:lstStyle/>
          <a:p>
            <a:pPr>
              <a:spcBef>
                <a:spcPct val="0"/>
              </a:spcBef>
            </a:pPr>
            <a:r>
              <a:rPr lang="zh-CN" altLang="en-US" sz="20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不能乱接电线</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5"/>
                                        </p:tgtEl>
                                        <p:attrNameLst>
                                          <p:attrName>style.visibility</p:attrName>
                                        </p:attrNameLst>
                                      </p:cBhvr>
                                      <p:to>
                                        <p:strVal val="visible"/>
                                      </p:to>
                                    </p:set>
                                    <p:animEffect transition="in" filter="wipe(left)">
                                      <p:cBhvr>
                                        <p:cTn id="13" dur="500"/>
                                        <p:tgtEl>
                                          <p:spTgt spid="115"/>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16"/>
                                        </p:tgtEl>
                                        <p:attrNameLst>
                                          <p:attrName>style.visibility</p:attrName>
                                        </p:attrNameLst>
                                      </p:cBhvr>
                                      <p:to>
                                        <p:strVal val="visible"/>
                                      </p:to>
                                    </p:set>
                                    <p:animEffect transition="in" filter="fade">
                                      <p:cBhvr>
                                        <p:cTn id="17" dur="1000"/>
                                        <p:tgtEl>
                                          <p:spTgt spid="116"/>
                                        </p:tgtEl>
                                      </p:cBhvr>
                                    </p:animEffect>
                                    <p:anim calcmode="lin" valueType="num">
                                      <p:cBhvr>
                                        <p:cTn id="18" dur="1000" fill="hold"/>
                                        <p:tgtEl>
                                          <p:spTgt spid="116"/>
                                        </p:tgtEl>
                                        <p:attrNameLst>
                                          <p:attrName>ppt_x</p:attrName>
                                        </p:attrNameLst>
                                      </p:cBhvr>
                                      <p:tavLst>
                                        <p:tav tm="0">
                                          <p:val>
                                            <p:strVal val="#ppt_x"/>
                                          </p:val>
                                        </p:tav>
                                        <p:tav tm="100000">
                                          <p:val>
                                            <p:strVal val="#ppt_x"/>
                                          </p:val>
                                        </p:tav>
                                      </p:tavLst>
                                    </p:anim>
                                    <p:anim calcmode="lin" valueType="num">
                                      <p:cBhvr>
                                        <p:cTn id="19" dur="1000" fill="hold"/>
                                        <p:tgtEl>
                                          <p:spTgt spid="11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18"/>
                                        </p:tgtEl>
                                        <p:attrNameLst>
                                          <p:attrName>style.visibility</p:attrName>
                                        </p:attrNameLst>
                                      </p:cBhvr>
                                      <p:to>
                                        <p:strVal val="visible"/>
                                      </p:to>
                                    </p:set>
                                    <p:animEffect transition="in" filter="fade">
                                      <p:cBhvr>
                                        <p:cTn id="23" dur="500"/>
                                        <p:tgtEl>
                                          <p:spTgt spid="118"/>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fade">
                                      <p:cBhvr>
                                        <p:cTn id="27" dur="1000"/>
                                        <p:tgtEl>
                                          <p:spTgt spid="117"/>
                                        </p:tgtEl>
                                      </p:cBhvr>
                                    </p:animEffect>
                                    <p:anim calcmode="lin" valueType="num">
                                      <p:cBhvr>
                                        <p:cTn id="28" dur="1000" fill="hold"/>
                                        <p:tgtEl>
                                          <p:spTgt spid="117"/>
                                        </p:tgtEl>
                                        <p:attrNameLst>
                                          <p:attrName>ppt_x</p:attrName>
                                        </p:attrNameLst>
                                      </p:cBhvr>
                                      <p:tavLst>
                                        <p:tav tm="0">
                                          <p:val>
                                            <p:strVal val="#ppt_x"/>
                                          </p:val>
                                        </p:tav>
                                        <p:tav tm="100000">
                                          <p:val>
                                            <p:strVal val="#ppt_x"/>
                                          </p:val>
                                        </p:tav>
                                      </p:tavLst>
                                    </p:anim>
                                    <p:anim calcmode="lin" valueType="num">
                                      <p:cBhvr>
                                        <p:cTn id="29" dur="1000" fill="hold"/>
                                        <p:tgtEl>
                                          <p:spTgt spid="1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bldLvl="0" animBg="1"/>
      <p:bldP spid="116" grpId="0" bldLvl="0" animBg="1"/>
      <p:bldP spid="117" grpId="0"/>
      <p:bldP spid="1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14" name="圆角矩形 13"/>
          <p:cNvSpPr/>
          <p:nvPr/>
        </p:nvSpPr>
        <p:spPr>
          <a:xfrm flipV="1">
            <a:off x="1417067" y="2757565"/>
            <a:ext cx="6404021" cy="183571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圆角矩形 14"/>
          <p:cNvSpPr/>
          <p:nvPr/>
        </p:nvSpPr>
        <p:spPr>
          <a:xfrm>
            <a:off x="1625951" y="1690401"/>
            <a:ext cx="2588310" cy="1450745"/>
          </a:xfrm>
          <a:prstGeom prst="roundRect">
            <a:avLst>
              <a:gd name="adj" fmla="val 7741"/>
            </a:avLst>
          </a:prstGeom>
          <a:solidFill>
            <a:srgbClr val="C00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1830294" y="1384190"/>
            <a:ext cx="2179627" cy="1351553"/>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942046" y="1690401"/>
            <a:ext cx="2588310" cy="1450745"/>
          </a:xfrm>
          <a:prstGeom prst="roundRect">
            <a:avLst>
              <a:gd name="adj" fmla="val 7741"/>
            </a:avLst>
          </a:prstGeom>
          <a:solidFill>
            <a:srgbClr val="00153E"/>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5146389" y="1384190"/>
            <a:ext cx="2179627" cy="1351553"/>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圆角矩形 18"/>
          <p:cNvSpPr/>
          <p:nvPr/>
        </p:nvSpPr>
        <p:spPr>
          <a:xfrm>
            <a:off x="1625951" y="4263517"/>
            <a:ext cx="2588310" cy="1450745"/>
          </a:xfrm>
          <a:prstGeom prst="roundRect">
            <a:avLst>
              <a:gd name="adj" fmla="val 7741"/>
            </a:avLst>
          </a:prstGeom>
          <a:solidFill>
            <a:srgbClr val="00153E"/>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flipV="1">
            <a:off x="1830294" y="4668919"/>
            <a:ext cx="2179627" cy="1351553"/>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4942046" y="4263517"/>
            <a:ext cx="2588310" cy="1450745"/>
          </a:xfrm>
          <a:prstGeom prst="roundRect">
            <a:avLst>
              <a:gd name="adj" fmla="val 7741"/>
            </a:avLst>
          </a:prstGeom>
          <a:solidFill>
            <a:srgbClr val="C00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flipV="1">
            <a:off x="5146389" y="4668919"/>
            <a:ext cx="2179627" cy="1351553"/>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0"/>
          <p:cNvSpPr txBox="1"/>
          <p:nvPr/>
        </p:nvSpPr>
        <p:spPr>
          <a:xfrm>
            <a:off x="2219811" y="1887417"/>
            <a:ext cx="1568828" cy="37241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防止火灾责任大</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25" name="文本框 21"/>
          <p:cNvSpPr txBox="1"/>
          <p:nvPr/>
        </p:nvSpPr>
        <p:spPr>
          <a:xfrm>
            <a:off x="2171696" y="5158488"/>
            <a:ext cx="1496823" cy="37241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违章之事势必纠</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26" name="文本框 22"/>
          <p:cNvSpPr txBox="1"/>
          <p:nvPr/>
        </p:nvSpPr>
        <p:spPr>
          <a:xfrm>
            <a:off x="5519528" y="1914733"/>
            <a:ext cx="1635052" cy="37241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加强管理人性化</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27" name="文本框 23"/>
          <p:cNvSpPr txBox="1"/>
          <p:nvPr/>
        </p:nvSpPr>
        <p:spPr>
          <a:xfrm>
            <a:off x="5573777" y="5158488"/>
            <a:ext cx="1563046" cy="37241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不听劝阻受处罚</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56" name="文本框 46"/>
          <p:cNvSpPr txBox="1"/>
          <p:nvPr/>
        </p:nvSpPr>
        <p:spPr>
          <a:xfrm>
            <a:off x="3319810" y="3466503"/>
            <a:ext cx="2598534" cy="400110"/>
          </a:xfrm>
          <a:prstGeom prst="rect">
            <a:avLst/>
          </a:prstGeom>
          <a:noFill/>
        </p:spPr>
        <p:txBody>
          <a:bodyPr wrap="square" rtlCol="0">
            <a:spAutoFit/>
          </a:bodyPr>
          <a:lstStyle/>
          <a:p>
            <a:pPr marL="0" lvl="1" algn="ctr"/>
            <a:r>
              <a:rPr lang="zh-CN" altLang="en-US" sz="2000" b="1" dirty="0">
                <a:latin typeface="Impact MT Std" pitchFamily="34" charset="0"/>
                <a:ea typeface="微软雅黑" panose="020B0503020204020204" pitchFamily="34" charset="-122"/>
                <a:sym typeface="+mn-ea"/>
              </a:rPr>
              <a:t>生产现场吸烟</a:t>
            </a:r>
            <a:endParaRPr lang="zh-CN" altLang="en-US" sz="2000" b="1" dirty="0">
              <a:solidFill>
                <a:schemeClr val="tx1"/>
              </a:solidFill>
              <a:latin typeface="Impact MT Std" pitchFamily="34" charset="0"/>
              <a:ea typeface="微软雅黑" panose="020B0503020204020204" pitchFamily="34" charset="-122"/>
              <a:sym typeface="+mn-ea"/>
            </a:endParaRP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29835" y="1916832"/>
            <a:ext cx="3744416" cy="4389608"/>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150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par>
                                <p:cTn id="13" presetID="2" presetClass="entr" presetSubtype="4" fill="hold" grpId="0" nodeType="withEffect">
                                  <p:stCondLst>
                                    <p:cond delay="2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0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2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50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4" grpId="0"/>
      <p:bldP spid="25" grpId="0"/>
      <p:bldP spid="26" grpId="0"/>
      <p:bldP spid="27" grpId="0"/>
      <p:bldP spid="5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2353172" y="2276872"/>
            <a:ext cx="8077907" cy="2111642"/>
            <a:chOff x="2157098" y="2276872"/>
            <a:chExt cx="8077907"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06</a:t>
              </a:r>
              <a:endParaRPr lang="zh-CN" altLang="en-US" sz="6000" b="1" dirty="0">
                <a:solidFill>
                  <a:schemeClr val="bg1"/>
                </a:solidFill>
              </a:endParaRPr>
            </a:p>
          </p:txBody>
        </p:sp>
        <p:sp>
          <p:nvSpPr>
            <p:cNvPr id="34" name="矩形 33"/>
            <p:cNvSpPr/>
            <p:nvPr/>
          </p:nvSpPr>
          <p:spPr>
            <a:xfrm>
              <a:off x="4513410" y="3024861"/>
              <a:ext cx="5721595"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以人为本切实做好安全工作</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154" y="3902449"/>
            <a:ext cx="3016388" cy="3155606"/>
          </a:xfrm>
          <a:prstGeom prst="rect">
            <a:avLst/>
          </a:prstGeom>
        </p:spPr>
      </p:pic>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66" name="圆角矩形 65"/>
          <p:cNvSpPr/>
          <p:nvPr/>
        </p:nvSpPr>
        <p:spPr>
          <a:xfrm>
            <a:off x="2697107" y="2803167"/>
            <a:ext cx="7288912" cy="3146115"/>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78" name="组合 77"/>
          <p:cNvGrpSpPr/>
          <p:nvPr/>
        </p:nvGrpSpPr>
        <p:grpSpPr>
          <a:xfrm>
            <a:off x="3217269" y="1289647"/>
            <a:ext cx="5928137" cy="915219"/>
            <a:chOff x="2013772" y="2804099"/>
            <a:chExt cx="4430465" cy="684000"/>
          </a:xfrm>
        </p:grpSpPr>
        <p:sp>
          <p:nvSpPr>
            <p:cNvPr id="79" name="圆角矩形 78"/>
            <p:cNvSpPr/>
            <p:nvPr/>
          </p:nvSpPr>
          <p:spPr>
            <a:xfrm flipV="1">
              <a:off x="2013772" y="2804099"/>
              <a:ext cx="443046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TextBox 15"/>
            <p:cNvSpPr txBox="1"/>
            <p:nvPr/>
          </p:nvSpPr>
          <p:spPr>
            <a:xfrm>
              <a:off x="3276567" y="2950581"/>
              <a:ext cx="2235248"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以人为本的含义</a:t>
              </a:r>
            </a:p>
          </p:txBody>
        </p:sp>
      </p:grpSp>
      <p:sp>
        <p:nvSpPr>
          <p:cNvPr id="2" name="TextBox 1"/>
          <p:cNvSpPr txBox="1"/>
          <p:nvPr/>
        </p:nvSpPr>
        <p:spPr>
          <a:xfrm>
            <a:off x="4198363" y="3240729"/>
            <a:ext cx="5523053" cy="923330"/>
          </a:xfrm>
          <a:prstGeom prst="rect">
            <a:avLst/>
          </a:prstGeom>
          <a:noFill/>
        </p:spPr>
        <p:txBody>
          <a:bodyPr wrap="square" rtlCol="0">
            <a:spAutoFit/>
          </a:bodyPr>
          <a:lstStyle/>
          <a:p>
            <a:pPr>
              <a:lnSpc>
                <a:spcPct val="150000"/>
              </a:lnSpc>
            </a:pPr>
            <a:r>
              <a:rPr lang="zh-CN" altLang="en-US" b="1" dirty="0">
                <a:solidFill>
                  <a:srgbClr val="C00000"/>
                </a:solidFill>
                <a:latin typeface="微软雅黑" panose="020B0503020204020204" pitchFamily="34" charset="-122"/>
                <a:ea typeface="微软雅黑" panose="020B0503020204020204" pitchFamily="34" charset="-122"/>
              </a:rPr>
              <a:t>一切工作</a:t>
            </a:r>
            <a:r>
              <a:rPr lang="zh-CN" altLang="en-US" dirty="0">
                <a:latin typeface="微软雅黑" panose="020B0503020204020204" pitchFamily="34" charset="-122"/>
                <a:ea typeface="微软雅黑" panose="020B0503020204020204" pitchFamily="34" charset="-122"/>
              </a:rPr>
              <a:t>是为人的根本利益，当人身安全与经济利益或其他的安全发展冲突时要</a:t>
            </a:r>
            <a:r>
              <a:rPr lang="zh-CN" altLang="en-US" b="1" dirty="0">
                <a:solidFill>
                  <a:srgbClr val="C00000"/>
                </a:solidFill>
                <a:latin typeface="微软雅黑" panose="020B0503020204020204" pitchFamily="34" charset="-122"/>
                <a:ea typeface="微软雅黑" panose="020B0503020204020204" pitchFamily="34" charset="-122"/>
              </a:rPr>
              <a:t>无条件地服从人的生命； </a:t>
            </a:r>
          </a:p>
        </p:txBody>
      </p:sp>
      <p:sp>
        <p:nvSpPr>
          <p:cNvPr id="82" name="Freeform 5"/>
          <p:cNvSpPr/>
          <p:nvPr/>
        </p:nvSpPr>
        <p:spPr bwMode="auto">
          <a:xfrm rot="1855731">
            <a:off x="3049716" y="3280392"/>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153E"/>
          </a:solidFill>
          <a:ln w="12700" cap="flat">
            <a:no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zh-CN" altLang="en-US"/>
          </a:p>
        </p:txBody>
      </p:sp>
      <p:sp>
        <p:nvSpPr>
          <p:cNvPr id="83" name="TextBox 82"/>
          <p:cNvSpPr txBox="1"/>
          <p:nvPr/>
        </p:nvSpPr>
        <p:spPr>
          <a:xfrm>
            <a:off x="3215228" y="3502339"/>
            <a:ext cx="8895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其一</a:t>
            </a:r>
          </a:p>
        </p:txBody>
      </p:sp>
      <p:sp>
        <p:nvSpPr>
          <p:cNvPr id="84" name="TextBox 83"/>
          <p:cNvSpPr txBox="1"/>
          <p:nvPr/>
        </p:nvSpPr>
        <p:spPr>
          <a:xfrm>
            <a:off x="4198363" y="4633404"/>
            <a:ext cx="5523053" cy="923330"/>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a:t>
            </a:r>
            <a:r>
              <a:rPr lang="zh-CN" altLang="en-US" b="1" dirty="0">
                <a:solidFill>
                  <a:srgbClr val="C00000"/>
                </a:solidFill>
                <a:latin typeface="微软雅黑" panose="020B0503020204020204" pitchFamily="34" charset="-122"/>
                <a:ea typeface="微软雅黑" panose="020B0503020204020204" pitchFamily="34" charset="-122"/>
              </a:rPr>
              <a:t>一切工作是靠人去完成的</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，要充分调动安生产全管理中全体员工的积极性、主动性。 </a:t>
            </a:r>
          </a:p>
        </p:txBody>
      </p:sp>
      <p:sp>
        <p:nvSpPr>
          <p:cNvPr id="85" name="Freeform 5"/>
          <p:cNvSpPr/>
          <p:nvPr/>
        </p:nvSpPr>
        <p:spPr bwMode="auto">
          <a:xfrm rot="1855731">
            <a:off x="3049716" y="4673067"/>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153E"/>
          </a:solidFill>
          <a:ln w="12700" cap="flat">
            <a:no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zh-CN" altLang="en-US"/>
          </a:p>
        </p:txBody>
      </p:sp>
      <p:sp>
        <p:nvSpPr>
          <p:cNvPr id="86" name="TextBox 85"/>
          <p:cNvSpPr txBox="1"/>
          <p:nvPr/>
        </p:nvSpPr>
        <p:spPr>
          <a:xfrm>
            <a:off x="3215228" y="4895014"/>
            <a:ext cx="8895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其二</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barn(outVertical)">
                                      <p:cBhvr>
                                        <p:cTn id="7" dur="1750"/>
                                        <p:tgtEl>
                                          <p:spTgt spid="78"/>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1000"/>
                                        <p:tgtEl>
                                          <p:spTgt spid="66"/>
                                        </p:tgtEl>
                                      </p:cBhvr>
                                    </p:animEffect>
                                    <p:anim calcmode="lin" valueType="num">
                                      <p:cBhvr>
                                        <p:cTn id="12" dur="1000" fill="hold"/>
                                        <p:tgtEl>
                                          <p:spTgt spid="66"/>
                                        </p:tgtEl>
                                        <p:attrNameLst>
                                          <p:attrName>ppt_x</p:attrName>
                                        </p:attrNameLst>
                                      </p:cBhvr>
                                      <p:tavLst>
                                        <p:tav tm="0">
                                          <p:val>
                                            <p:strVal val="#ppt_x"/>
                                          </p:val>
                                        </p:tav>
                                        <p:tav tm="100000">
                                          <p:val>
                                            <p:strVal val="#ppt_x"/>
                                          </p:val>
                                        </p:tav>
                                      </p:tavLst>
                                    </p:anim>
                                    <p:anim calcmode="lin" valueType="num">
                                      <p:cBhvr>
                                        <p:cTn id="13" dur="1000" fill="hold"/>
                                        <p:tgtEl>
                                          <p:spTgt spid="6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fade">
                                      <p:cBhvr>
                                        <p:cTn id="16" dur="1000"/>
                                        <p:tgtEl>
                                          <p:spTgt spid="82"/>
                                        </p:tgtEl>
                                      </p:cBhvr>
                                    </p:animEffect>
                                    <p:anim calcmode="lin" valueType="num">
                                      <p:cBhvr>
                                        <p:cTn id="17" dur="1000" fill="hold"/>
                                        <p:tgtEl>
                                          <p:spTgt spid="82"/>
                                        </p:tgtEl>
                                        <p:attrNameLst>
                                          <p:attrName>ppt_x</p:attrName>
                                        </p:attrNameLst>
                                      </p:cBhvr>
                                      <p:tavLst>
                                        <p:tav tm="0">
                                          <p:val>
                                            <p:strVal val="#ppt_x"/>
                                          </p:val>
                                        </p:tav>
                                        <p:tav tm="100000">
                                          <p:val>
                                            <p:strVal val="#ppt_x"/>
                                          </p:val>
                                        </p:tav>
                                      </p:tavLst>
                                    </p:anim>
                                    <p:anim calcmode="lin" valueType="num">
                                      <p:cBhvr>
                                        <p:cTn id="18"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fade">
                                      <p:cBhvr>
                                        <p:cTn id="23" dur="1000"/>
                                        <p:tgtEl>
                                          <p:spTgt spid="83"/>
                                        </p:tgtEl>
                                      </p:cBhvr>
                                    </p:animEffect>
                                    <p:anim calcmode="lin" valueType="num">
                                      <p:cBhvr>
                                        <p:cTn id="24" dur="1000" fill="hold"/>
                                        <p:tgtEl>
                                          <p:spTgt spid="83"/>
                                        </p:tgtEl>
                                        <p:attrNameLst>
                                          <p:attrName>ppt_x</p:attrName>
                                        </p:attrNameLst>
                                      </p:cBhvr>
                                      <p:tavLst>
                                        <p:tav tm="0">
                                          <p:val>
                                            <p:strVal val="#ppt_x"/>
                                          </p:val>
                                        </p:tav>
                                        <p:tav tm="100000">
                                          <p:val>
                                            <p:strVal val="#ppt_x"/>
                                          </p:val>
                                        </p:tav>
                                      </p:tavLst>
                                    </p:anim>
                                    <p:anim calcmode="lin" valueType="num">
                                      <p:cBhvr>
                                        <p:cTn id="25"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barn(inVertical)">
                                      <p:cBhvr>
                                        <p:cTn id="30" dur="500"/>
                                        <p:tgtEl>
                                          <p:spTgt spid="2"/>
                                        </p:tgtEl>
                                      </p:cBhvr>
                                    </p:animEffect>
                                  </p:childTnLst>
                                </p:cTn>
                              </p:par>
                              <p:par>
                                <p:cTn id="31" presetID="42" presetClass="entr" presetSubtype="0" fill="hold" grpId="0" nodeType="withEffect">
                                  <p:stCondLst>
                                    <p:cond delay="250"/>
                                  </p:stCondLst>
                                  <p:childTnLst>
                                    <p:set>
                                      <p:cBhvr>
                                        <p:cTn id="32" dur="1" fill="hold">
                                          <p:stCondLst>
                                            <p:cond delay="0"/>
                                          </p:stCondLst>
                                        </p:cTn>
                                        <p:tgtEl>
                                          <p:spTgt spid="85"/>
                                        </p:tgtEl>
                                        <p:attrNameLst>
                                          <p:attrName>style.visibility</p:attrName>
                                        </p:attrNameLst>
                                      </p:cBhvr>
                                      <p:to>
                                        <p:strVal val="visible"/>
                                      </p:to>
                                    </p:set>
                                    <p:animEffect transition="in" filter="fade">
                                      <p:cBhvr>
                                        <p:cTn id="33" dur="1000"/>
                                        <p:tgtEl>
                                          <p:spTgt spid="85"/>
                                        </p:tgtEl>
                                      </p:cBhvr>
                                    </p:animEffect>
                                    <p:anim calcmode="lin" valueType="num">
                                      <p:cBhvr>
                                        <p:cTn id="34" dur="1000" fill="hold"/>
                                        <p:tgtEl>
                                          <p:spTgt spid="85"/>
                                        </p:tgtEl>
                                        <p:attrNameLst>
                                          <p:attrName>ppt_x</p:attrName>
                                        </p:attrNameLst>
                                      </p:cBhvr>
                                      <p:tavLst>
                                        <p:tav tm="0">
                                          <p:val>
                                            <p:strVal val="#ppt_x"/>
                                          </p:val>
                                        </p:tav>
                                        <p:tav tm="100000">
                                          <p:val>
                                            <p:strVal val="#ppt_x"/>
                                          </p:val>
                                        </p:tav>
                                      </p:tavLst>
                                    </p:anim>
                                    <p:anim calcmode="lin" valueType="num">
                                      <p:cBhvr>
                                        <p:cTn id="35" dur="1000" fill="hold"/>
                                        <p:tgtEl>
                                          <p:spTgt spid="85"/>
                                        </p:tgtEl>
                                        <p:attrNameLst>
                                          <p:attrName>ppt_y</p:attrName>
                                        </p:attrNameLst>
                                      </p:cBhvr>
                                      <p:tavLst>
                                        <p:tav tm="0">
                                          <p:val>
                                            <p:strVal val="#ppt_y+.1"/>
                                          </p:val>
                                        </p:tav>
                                        <p:tav tm="100000">
                                          <p:val>
                                            <p:strVal val="#ppt_y"/>
                                          </p:val>
                                        </p:tav>
                                      </p:tavLst>
                                    </p:anim>
                                  </p:childTnLst>
                                </p:cTn>
                              </p:par>
                            </p:childTnLst>
                          </p:cTn>
                        </p:par>
                        <p:par>
                          <p:cTn id="36" fill="hold">
                            <p:stCondLst>
                              <p:cond delay="500"/>
                            </p:stCondLst>
                            <p:childTnLst>
                              <p:par>
                                <p:cTn id="37" presetID="42" presetClass="entr" presetSubtype="0" fill="hold" grpId="0" nodeType="afterEffect">
                                  <p:stCondLst>
                                    <p:cond delay="0"/>
                                  </p:stCondLst>
                                  <p:childTnLst>
                                    <p:set>
                                      <p:cBhvr>
                                        <p:cTn id="38" dur="1" fill="hold">
                                          <p:stCondLst>
                                            <p:cond delay="0"/>
                                          </p:stCondLst>
                                        </p:cTn>
                                        <p:tgtEl>
                                          <p:spTgt spid="86"/>
                                        </p:tgtEl>
                                        <p:attrNameLst>
                                          <p:attrName>style.visibility</p:attrName>
                                        </p:attrNameLst>
                                      </p:cBhvr>
                                      <p:to>
                                        <p:strVal val="visible"/>
                                      </p:to>
                                    </p:set>
                                    <p:animEffect transition="in" filter="fade">
                                      <p:cBhvr>
                                        <p:cTn id="39" dur="1000"/>
                                        <p:tgtEl>
                                          <p:spTgt spid="86"/>
                                        </p:tgtEl>
                                      </p:cBhvr>
                                    </p:animEffect>
                                    <p:anim calcmode="lin" valueType="num">
                                      <p:cBhvr>
                                        <p:cTn id="40" dur="1000" fill="hold"/>
                                        <p:tgtEl>
                                          <p:spTgt spid="86"/>
                                        </p:tgtEl>
                                        <p:attrNameLst>
                                          <p:attrName>ppt_x</p:attrName>
                                        </p:attrNameLst>
                                      </p:cBhvr>
                                      <p:tavLst>
                                        <p:tav tm="0">
                                          <p:val>
                                            <p:strVal val="#ppt_x"/>
                                          </p:val>
                                        </p:tav>
                                        <p:tav tm="100000">
                                          <p:val>
                                            <p:strVal val="#ppt_x"/>
                                          </p:val>
                                        </p:tav>
                                      </p:tavLst>
                                    </p:anim>
                                    <p:anim calcmode="lin" valueType="num">
                                      <p:cBhvr>
                                        <p:cTn id="41"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barn(inVertical)">
                                      <p:cBhvr>
                                        <p:cTn id="46"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2" grpId="0"/>
      <p:bldP spid="82" grpId="0" animBg="1"/>
      <p:bldP spid="83" grpId="0"/>
      <p:bldP spid="84" grpId="0"/>
      <p:bldP spid="85" grpId="0" animBg="1"/>
      <p:bldP spid="8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154" y="3902449"/>
            <a:ext cx="3016388" cy="3155606"/>
          </a:xfrm>
          <a:prstGeom prst="rect">
            <a:avLst/>
          </a:prstGeom>
        </p:spPr>
      </p:pic>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cxnSp>
        <p:nvCxnSpPr>
          <p:cNvPr id="17" name="直接连接符 16"/>
          <p:cNvCxnSpPr/>
          <p:nvPr/>
        </p:nvCxnSpPr>
        <p:spPr>
          <a:xfrm flipH="1">
            <a:off x="3205419" y="2632455"/>
            <a:ext cx="2244096" cy="1072461"/>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flipV="1">
            <a:off x="3205418" y="3704915"/>
            <a:ext cx="2604137" cy="312488"/>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3164546" y="3704914"/>
            <a:ext cx="2452903" cy="1665054"/>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23" name="组合 24"/>
          <p:cNvGrpSpPr/>
          <p:nvPr/>
        </p:nvGrpSpPr>
        <p:grpSpPr bwMode="auto">
          <a:xfrm>
            <a:off x="5449515" y="1916834"/>
            <a:ext cx="1121993" cy="1122903"/>
            <a:chOff x="2848131" y="1860029"/>
            <a:chExt cx="3807502" cy="3807502"/>
          </a:xfrm>
        </p:grpSpPr>
        <p:sp>
          <p:nvSpPr>
            <p:cNvPr id="24" name="椭圆 2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sp>
          <p:nvSpPr>
            <p:cNvPr id="25" name="椭圆 24"/>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grpSp>
      <p:grpSp>
        <p:nvGrpSpPr>
          <p:cNvPr id="26" name="组合 24"/>
          <p:cNvGrpSpPr/>
          <p:nvPr/>
        </p:nvGrpSpPr>
        <p:grpSpPr bwMode="auto">
          <a:xfrm>
            <a:off x="5449515" y="3501010"/>
            <a:ext cx="1121993" cy="1122903"/>
            <a:chOff x="2848131" y="1860029"/>
            <a:chExt cx="3807502" cy="3807502"/>
          </a:xfrm>
        </p:grpSpPr>
        <p:sp>
          <p:nvSpPr>
            <p:cNvPr id="27" name="椭圆 2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sp>
          <p:nvSpPr>
            <p:cNvPr id="28" name="椭圆 27"/>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grpSp>
      <p:grpSp>
        <p:nvGrpSpPr>
          <p:cNvPr id="29" name="组合 24"/>
          <p:cNvGrpSpPr/>
          <p:nvPr/>
        </p:nvGrpSpPr>
        <p:grpSpPr bwMode="auto">
          <a:xfrm>
            <a:off x="5449515" y="4971868"/>
            <a:ext cx="1121993" cy="1122903"/>
            <a:chOff x="2848131" y="1860029"/>
            <a:chExt cx="3807502" cy="3807502"/>
          </a:xfrm>
        </p:grpSpPr>
        <p:sp>
          <p:nvSpPr>
            <p:cNvPr id="30" name="椭圆 29"/>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sp>
          <p:nvSpPr>
            <p:cNvPr id="31" name="椭圆 30"/>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grpSp>
      <p:grpSp>
        <p:nvGrpSpPr>
          <p:cNvPr id="32" name="组合 24"/>
          <p:cNvGrpSpPr/>
          <p:nvPr/>
        </p:nvGrpSpPr>
        <p:grpSpPr bwMode="auto">
          <a:xfrm>
            <a:off x="2103711" y="2632455"/>
            <a:ext cx="2121668" cy="2123389"/>
            <a:chOff x="2848131" y="1860029"/>
            <a:chExt cx="3807502" cy="3807502"/>
          </a:xfrm>
          <a:solidFill>
            <a:srgbClr val="C00000"/>
          </a:solidFill>
        </p:grpSpPr>
        <p:sp>
          <p:nvSpPr>
            <p:cNvPr id="33" name="椭圆 32"/>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sp>
          <p:nvSpPr>
            <p:cNvPr id="34" name="椭圆 33"/>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grpSp>
      <p:sp>
        <p:nvSpPr>
          <p:cNvPr id="35" name="文本框 33"/>
          <p:cNvSpPr txBox="1"/>
          <p:nvPr/>
        </p:nvSpPr>
        <p:spPr>
          <a:xfrm>
            <a:off x="2353880" y="2996952"/>
            <a:ext cx="1621331" cy="1477328"/>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pitchFamily="34" charset="-122"/>
                <a:ea typeface="微软雅黑" panose="020B0503020204020204" pitchFamily="34" charset="-122"/>
              </a:defRPr>
            </a:lvl1pPr>
          </a:lstStyle>
          <a:p>
            <a:pPr>
              <a:lnSpc>
                <a:spcPct val="150000"/>
              </a:lnSpc>
            </a:pPr>
            <a:r>
              <a:rPr lang="zh-CN" altLang="en-US" sz="2000" b="1" dirty="0">
                <a:solidFill>
                  <a:schemeClr val="bg1"/>
                </a:solidFill>
              </a:rPr>
              <a:t>以人为本</a:t>
            </a:r>
            <a:endParaRPr lang="en-US" altLang="zh-CN" sz="2000" b="1" dirty="0">
              <a:solidFill>
                <a:schemeClr val="bg1"/>
              </a:solidFill>
            </a:endParaRPr>
          </a:p>
          <a:p>
            <a:pPr>
              <a:lnSpc>
                <a:spcPct val="150000"/>
              </a:lnSpc>
            </a:pPr>
            <a:r>
              <a:rPr lang="zh-CN" altLang="en-US" sz="2000" b="1" dirty="0">
                <a:solidFill>
                  <a:schemeClr val="bg1"/>
                </a:solidFill>
              </a:rPr>
              <a:t>切实做好</a:t>
            </a:r>
            <a:endParaRPr lang="en-US" altLang="zh-CN" sz="2000" b="1" dirty="0">
              <a:solidFill>
                <a:schemeClr val="bg1"/>
              </a:solidFill>
            </a:endParaRPr>
          </a:p>
          <a:p>
            <a:pPr>
              <a:lnSpc>
                <a:spcPct val="150000"/>
              </a:lnSpc>
            </a:pPr>
            <a:r>
              <a:rPr lang="zh-CN" altLang="en-US" sz="2000" b="1" dirty="0">
                <a:solidFill>
                  <a:schemeClr val="bg1"/>
                </a:solidFill>
              </a:rPr>
              <a:t>安全工作</a:t>
            </a:r>
            <a:endParaRPr lang="zh-CN" altLang="zh-CN" sz="2000" b="1" dirty="0">
              <a:solidFill>
                <a:schemeClr val="bg1"/>
              </a:solidFill>
            </a:endParaRPr>
          </a:p>
        </p:txBody>
      </p:sp>
      <p:sp>
        <p:nvSpPr>
          <p:cNvPr id="37" name="文本框 29"/>
          <p:cNvSpPr txBox="1">
            <a:spLocks noChangeArrowheads="1"/>
          </p:cNvSpPr>
          <p:nvPr/>
        </p:nvSpPr>
        <p:spPr bwMode="auto">
          <a:xfrm>
            <a:off x="5692154" y="2201284"/>
            <a:ext cx="63671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3000" dirty="0">
                <a:solidFill>
                  <a:srgbClr val="C00000"/>
                </a:solidFill>
              </a:rPr>
              <a:t>01</a:t>
            </a:r>
            <a:endParaRPr lang="zh-CN" altLang="en-US" sz="3000" dirty="0">
              <a:solidFill>
                <a:srgbClr val="C00000"/>
              </a:solidFill>
            </a:endParaRPr>
          </a:p>
        </p:txBody>
      </p:sp>
      <p:sp>
        <p:nvSpPr>
          <p:cNvPr id="38" name="文本框 29"/>
          <p:cNvSpPr txBox="1">
            <a:spLocks noChangeArrowheads="1"/>
          </p:cNvSpPr>
          <p:nvPr/>
        </p:nvSpPr>
        <p:spPr bwMode="auto">
          <a:xfrm>
            <a:off x="5692154" y="3785460"/>
            <a:ext cx="63671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3000" dirty="0">
                <a:solidFill>
                  <a:srgbClr val="C00000"/>
                </a:solidFill>
              </a:rPr>
              <a:t>02</a:t>
            </a:r>
            <a:endParaRPr lang="zh-CN" altLang="en-US" sz="3000" dirty="0">
              <a:solidFill>
                <a:srgbClr val="C00000"/>
              </a:solidFill>
            </a:endParaRPr>
          </a:p>
        </p:txBody>
      </p:sp>
      <p:sp>
        <p:nvSpPr>
          <p:cNvPr id="39" name="文本框 29"/>
          <p:cNvSpPr txBox="1">
            <a:spLocks noChangeArrowheads="1"/>
          </p:cNvSpPr>
          <p:nvPr/>
        </p:nvSpPr>
        <p:spPr bwMode="auto">
          <a:xfrm>
            <a:off x="5692154" y="5256318"/>
            <a:ext cx="63671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3000" dirty="0">
                <a:solidFill>
                  <a:srgbClr val="C00000"/>
                </a:solidFill>
              </a:rPr>
              <a:t>03</a:t>
            </a:r>
            <a:endParaRPr lang="zh-CN" altLang="en-US" sz="3000" dirty="0">
              <a:solidFill>
                <a:srgbClr val="C00000"/>
              </a:solidFill>
            </a:endParaRPr>
          </a:p>
        </p:txBody>
      </p:sp>
      <p:sp>
        <p:nvSpPr>
          <p:cNvPr id="48" name="TextBox 102"/>
          <p:cNvSpPr txBox="1"/>
          <p:nvPr/>
        </p:nvSpPr>
        <p:spPr>
          <a:xfrm>
            <a:off x="6673651" y="2293618"/>
            <a:ext cx="5040560"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“以人为本”，牢固树立“安全第一”的思想 </a:t>
            </a:r>
            <a:endParaRPr lang="zh-CN"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TextBox 102"/>
          <p:cNvSpPr txBox="1"/>
          <p:nvPr/>
        </p:nvSpPr>
        <p:spPr>
          <a:xfrm>
            <a:off x="6673651" y="3883488"/>
            <a:ext cx="5040560"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“以人为本”，强化技能培训，提高全员素质</a:t>
            </a:r>
            <a:endParaRPr lang="zh-CN"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TextBox 102"/>
          <p:cNvSpPr txBox="1"/>
          <p:nvPr/>
        </p:nvSpPr>
        <p:spPr>
          <a:xfrm>
            <a:off x="6673651" y="5348652"/>
            <a:ext cx="5040560"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“以人为本”，全面落实安全生产责任制 </a:t>
            </a:r>
            <a:endParaRPr lang="zh-CN"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 calcmode="lin" valueType="num">
                                      <p:cBhvr>
                                        <p:cTn id="9" dur="500" fill="hold"/>
                                        <p:tgtEl>
                                          <p:spTgt spid="32"/>
                                        </p:tgtEl>
                                        <p:attrNameLst>
                                          <p:attrName>style.rotation</p:attrName>
                                        </p:attrNameLst>
                                      </p:cBhvr>
                                      <p:tavLst>
                                        <p:tav tm="0">
                                          <p:val>
                                            <p:fltVal val="90"/>
                                          </p:val>
                                        </p:tav>
                                        <p:tav tm="100000">
                                          <p:val>
                                            <p:fltVal val="0"/>
                                          </p:val>
                                        </p:tav>
                                      </p:tavLst>
                                    </p:anim>
                                    <p:animEffect transition="in" filter="fade">
                                      <p:cBhvr>
                                        <p:cTn id="10" dur="500"/>
                                        <p:tgtEl>
                                          <p:spTgt spid="32"/>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500"/>
                                        <p:tgtEl>
                                          <p:spTgt spid="35"/>
                                        </p:tgtEl>
                                      </p:cBhvr>
                                    </p:animEffect>
                                    <p:anim calcmode="lin" valueType="num">
                                      <p:cBhvr>
                                        <p:cTn id="15" dur="500" fill="hold"/>
                                        <p:tgtEl>
                                          <p:spTgt spid="35"/>
                                        </p:tgtEl>
                                        <p:attrNameLst>
                                          <p:attrName>ppt_x</p:attrName>
                                        </p:attrNameLst>
                                      </p:cBhvr>
                                      <p:tavLst>
                                        <p:tav tm="0">
                                          <p:val>
                                            <p:strVal val="#ppt_x"/>
                                          </p:val>
                                        </p:tav>
                                        <p:tav tm="100000">
                                          <p:val>
                                            <p:strVal val="#ppt_x"/>
                                          </p:val>
                                        </p:tav>
                                      </p:tavLst>
                                    </p:anim>
                                    <p:anim calcmode="lin" valueType="num">
                                      <p:cBhvr>
                                        <p:cTn id="16" dur="500" fill="hold"/>
                                        <p:tgtEl>
                                          <p:spTgt spid="3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250"/>
                                        <p:tgtEl>
                                          <p:spTgt spid="17"/>
                                        </p:tgtEl>
                                      </p:cBhvr>
                                    </p:animEffect>
                                  </p:childTnLst>
                                </p:cTn>
                              </p:par>
                            </p:childTnLst>
                          </p:cTn>
                        </p:par>
                        <p:par>
                          <p:cTn id="21" fill="hold">
                            <p:stCondLst>
                              <p:cond delay="1500"/>
                            </p:stCondLst>
                            <p:childTnLst>
                              <p:par>
                                <p:cTn id="22" presetID="31" presetClass="entr" presetSubtype="0"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 calcmode="lin" valueType="num">
                                      <p:cBhvr>
                                        <p:cTn id="26" dur="500" fill="hold"/>
                                        <p:tgtEl>
                                          <p:spTgt spid="23"/>
                                        </p:tgtEl>
                                        <p:attrNameLst>
                                          <p:attrName>style.rotation</p:attrName>
                                        </p:attrNameLst>
                                      </p:cBhvr>
                                      <p:tavLst>
                                        <p:tav tm="0">
                                          <p:val>
                                            <p:fltVal val="90"/>
                                          </p:val>
                                        </p:tav>
                                        <p:tav tm="100000">
                                          <p:val>
                                            <p:fltVal val="0"/>
                                          </p:val>
                                        </p:tav>
                                      </p:tavLst>
                                    </p:anim>
                                    <p:animEffect transition="in" filter="fade">
                                      <p:cBhvr>
                                        <p:cTn id="27" dur="500"/>
                                        <p:tgtEl>
                                          <p:spTgt spid="23"/>
                                        </p:tgtEl>
                                      </p:cBhvr>
                                    </p:animEffect>
                                  </p:childTnLst>
                                </p:cTn>
                              </p:par>
                            </p:childTnLst>
                          </p:cTn>
                        </p:par>
                        <p:par>
                          <p:cTn id="28" fill="hold">
                            <p:stCondLst>
                              <p:cond delay="2000"/>
                            </p:stCondLst>
                            <p:childTnLst>
                              <p:par>
                                <p:cTn id="29" presetID="16" presetClass="entr" presetSubtype="21"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arn(inVertical)">
                                      <p:cBhvr>
                                        <p:cTn id="31" dur="500"/>
                                        <p:tgtEl>
                                          <p:spTgt spid="37"/>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barn(inVertical)">
                                      <p:cBhvr>
                                        <p:cTn id="36" dur="500"/>
                                        <p:tgtEl>
                                          <p:spTgt spid="48"/>
                                        </p:tgtEl>
                                      </p:cBhvr>
                                    </p:animEffect>
                                  </p:childTnLst>
                                </p:cTn>
                              </p:par>
                            </p:childTnLst>
                          </p:cTn>
                        </p:par>
                        <p:par>
                          <p:cTn id="37" fill="hold">
                            <p:stCondLst>
                              <p:cond delay="500"/>
                            </p:stCondLst>
                            <p:childTnLst>
                              <p:par>
                                <p:cTn id="38" presetID="22" presetClass="entr" presetSubtype="4"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250"/>
                                        <p:tgtEl>
                                          <p:spTgt spid="18"/>
                                        </p:tgtEl>
                                      </p:cBhvr>
                                    </p:animEffect>
                                  </p:childTnLst>
                                </p:cTn>
                              </p:par>
                            </p:childTnLst>
                          </p:cTn>
                        </p:par>
                        <p:par>
                          <p:cTn id="41" fill="hold">
                            <p:stCondLst>
                              <p:cond delay="1000"/>
                            </p:stCondLst>
                            <p:childTnLst>
                              <p:par>
                                <p:cTn id="42" presetID="31" presetClass="entr" presetSubtype="0"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 calcmode="lin" valueType="num">
                                      <p:cBhvr>
                                        <p:cTn id="46" dur="500" fill="hold"/>
                                        <p:tgtEl>
                                          <p:spTgt spid="26"/>
                                        </p:tgtEl>
                                        <p:attrNameLst>
                                          <p:attrName>style.rotation</p:attrName>
                                        </p:attrNameLst>
                                      </p:cBhvr>
                                      <p:tavLst>
                                        <p:tav tm="0">
                                          <p:val>
                                            <p:fltVal val="90"/>
                                          </p:val>
                                        </p:tav>
                                        <p:tav tm="100000">
                                          <p:val>
                                            <p:fltVal val="0"/>
                                          </p:val>
                                        </p:tav>
                                      </p:tavLst>
                                    </p:anim>
                                    <p:animEffect transition="in" filter="fade">
                                      <p:cBhvr>
                                        <p:cTn id="47" dur="500"/>
                                        <p:tgtEl>
                                          <p:spTgt spid="26"/>
                                        </p:tgtEl>
                                      </p:cBhvr>
                                    </p:animEffect>
                                  </p:childTnLst>
                                </p:cTn>
                              </p:par>
                            </p:childTnLst>
                          </p:cTn>
                        </p:par>
                        <p:par>
                          <p:cTn id="48" fill="hold">
                            <p:stCondLst>
                              <p:cond delay="1500"/>
                            </p:stCondLst>
                            <p:childTnLst>
                              <p:par>
                                <p:cTn id="49" presetID="16" presetClass="entr" presetSubtype="21"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barn(inVertical)">
                                      <p:cBhvr>
                                        <p:cTn id="51" dur="500"/>
                                        <p:tgtEl>
                                          <p:spTgt spid="38"/>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grpId="0" nodeType="click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barn(inVertical)">
                                      <p:cBhvr>
                                        <p:cTn id="56" dur="500"/>
                                        <p:tgtEl>
                                          <p:spTgt spid="63"/>
                                        </p:tgtEl>
                                      </p:cBhvr>
                                    </p:animEffect>
                                  </p:childTnLst>
                                </p:cTn>
                              </p:par>
                            </p:childTnLst>
                          </p:cTn>
                        </p:par>
                        <p:par>
                          <p:cTn id="57" fill="hold">
                            <p:stCondLst>
                              <p:cond delay="500"/>
                            </p:stCondLst>
                            <p:childTnLst>
                              <p:par>
                                <p:cTn id="58" presetID="22" presetClass="entr" presetSubtype="4"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250"/>
                                        <p:tgtEl>
                                          <p:spTgt spid="19"/>
                                        </p:tgtEl>
                                      </p:cBhvr>
                                    </p:animEffect>
                                  </p:childTnLst>
                                </p:cTn>
                              </p:par>
                            </p:childTnLst>
                          </p:cTn>
                        </p:par>
                        <p:par>
                          <p:cTn id="61" fill="hold">
                            <p:stCondLst>
                              <p:cond delay="1000"/>
                            </p:stCondLst>
                            <p:childTnLst>
                              <p:par>
                                <p:cTn id="62" presetID="31" presetClass="entr" presetSubtype="0"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anim calcmode="lin" valueType="num">
                                      <p:cBhvr>
                                        <p:cTn id="66" dur="500" fill="hold"/>
                                        <p:tgtEl>
                                          <p:spTgt spid="29"/>
                                        </p:tgtEl>
                                        <p:attrNameLst>
                                          <p:attrName>style.rotation</p:attrName>
                                        </p:attrNameLst>
                                      </p:cBhvr>
                                      <p:tavLst>
                                        <p:tav tm="0">
                                          <p:val>
                                            <p:fltVal val="90"/>
                                          </p:val>
                                        </p:tav>
                                        <p:tav tm="100000">
                                          <p:val>
                                            <p:fltVal val="0"/>
                                          </p:val>
                                        </p:tav>
                                      </p:tavLst>
                                    </p:anim>
                                    <p:animEffect transition="in" filter="fade">
                                      <p:cBhvr>
                                        <p:cTn id="67" dur="500"/>
                                        <p:tgtEl>
                                          <p:spTgt spid="29"/>
                                        </p:tgtEl>
                                      </p:cBhvr>
                                    </p:animEffect>
                                  </p:childTnLst>
                                </p:cTn>
                              </p:par>
                            </p:childTnLst>
                          </p:cTn>
                        </p:par>
                        <p:par>
                          <p:cTn id="68" fill="hold">
                            <p:stCondLst>
                              <p:cond delay="1500"/>
                            </p:stCondLst>
                            <p:childTnLst>
                              <p:par>
                                <p:cTn id="69" presetID="16" presetClass="entr" presetSubtype="21"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barn(inVertical)">
                                      <p:cBhvr>
                                        <p:cTn id="71" dur="500"/>
                                        <p:tgtEl>
                                          <p:spTgt spid="39"/>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inVertical)">
                                      <p:cBhvr>
                                        <p:cTn id="7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39" grpId="0"/>
      <p:bldP spid="48" grpId="0"/>
      <p:bldP spid="63" grpId="0"/>
      <p:bldP spid="6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36" name="矩形 8"/>
          <p:cNvSpPr/>
          <p:nvPr/>
        </p:nvSpPr>
        <p:spPr bwMode="auto">
          <a:xfrm>
            <a:off x="1103447" y="1938494"/>
            <a:ext cx="9988056" cy="2199855"/>
          </a:xfrm>
          <a:prstGeom prst="rect">
            <a:avLst/>
          </a:prstGeom>
          <a:noFill/>
          <a:ln w="12700">
            <a:solidFill>
              <a:schemeClr val="tx1">
                <a:lumMod val="65000"/>
                <a:lumOff val="35000"/>
              </a:schemeClr>
            </a:solidFill>
            <a:prstDash val="solid"/>
            <a:miter lim="800000"/>
          </a:ln>
          <a:effectLst/>
          <a:scene3d>
            <a:camera prst="orthographicFront">
              <a:rot lat="0" lon="0" rev="0"/>
            </a:camera>
            <a:lightRig rig="balanced" dir="t">
              <a:rot lat="0" lon="0" rev="8700000"/>
            </a:lightRig>
          </a:scene3d>
          <a:sp3d>
            <a:bevelT w="190500" h="38100"/>
          </a:sp3d>
        </p:spPr>
        <p:txBody>
          <a:bodyPr/>
          <a:lstStyle/>
          <a:p>
            <a:endParaRPr lang="zh-CN" altLang="en-US" sz="3200">
              <a:solidFill>
                <a:srgbClr val="000000"/>
              </a:solidFill>
              <a:sym typeface="Arial" panose="020B0604020202020204" pitchFamily="34" charset="0"/>
            </a:endParaRPr>
          </a:p>
        </p:txBody>
      </p:sp>
      <p:sp>
        <p:nvSpPr>
          <p:cNvPr id="40" name="TextBox 12"/>
          <p:cNvSpPr txBox="1"/>
          <p:nvPr/>
        </p:nvSpPr>
        <p:spPr>
          <a:xfrm>
            <a:off x="1679511" y="2770196"/>
            <a:ext cx="8890260" cy="954150"/>
          </a:xfrm>
          <a:prstGeom prst="rect">
            <a:avLst/>
          </a:prstGeom>
          <a:noFill/>
        </p:spPr>
        <p:txBody>
          <a:bodyPr wrap="square" lIns="121963" tIns="60981" rIns="121963" bIns="60981" rtlCol="0">
            <a:spAutoFit/>
          </a:bodyPr>
          <a:lstStyle/>
          <a:p>
            <a:pP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安全教育是安全生产管理工作中一项十分重要的内容，它是提高全体劳动者安全生产素质的一项重要手段</a:t>
            </a: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957825" y="1484784"/>
            <a:ext cx="2586211" cy="916026"/>
            <a:chOff x="4304044" y="1286668"/>
            <a:chExt cx="3837945" cy="2757793"/>
          </a:xfrm>
          <a:solidFill>
            <a:srgbClr val="C00000"/>
          </a:solidFill>
          <a:effectLst>
            <a:outerShdw blurRad="317500" dist="38100" dir="11940000" algn="tr" rotWithShape="0">
              <a:prstClr val="black">
                <a:alpha val="50000"/>
              </a:prstClr>
            </a:outerShdw>
          </a:effectLst>
          <a:scene3d>
            <a:camera prst="orthographicFront">
              <a:rot lat="0" lon="0" rev="0"/>
            </a:camera>
            <a:lightRig rig="balanced" dir="t">
              <a:rot lat="0" lon="0" rev="8700000"/>
            </a:lightRig>
          </a:scene3d>
        </p:grpSpPr>
        <p:sp>
          <p:nvSpPr>
            <p:cNvPr id="42" name="圆角矩形 41"/>
            <p:cNvSpPr/>
            <p:nvPr/>
          </p:nvSpPr>
          <p:spPr>
            <a:xfrm>
              <a:off x="4304044" y="1286668"/>
              <a:ext cx="3837945" cy="2757793"/>
            </a:xfrm>
            <a:prstGeom prst="roundRect">
              <a:avLst/>
            </a:prstGeom>
            <a:grpFill/>
            <a:ln>
              <a:noFill/>
            </a:ln>
            <a:effectLst>
              <a:outerShdw blurRad="44450" dist="27940" dir="5400000" algn="ctr">
                <a:srgbClr val="000000">
                  <a:alpha val="50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ea"/>
                <a:ea typeface="+mj-ea"/>
              </a:endParaRPr>
            </a:p>
          </p:txBody>
        </p:sp>
        <p:sp>
          <p:nvSpPr>
            <p:cNvPr id="43" name="圆角矩形 42"/>
            <p:cNvSpPr/>
            <p:nvPr/>
          </p:nvSpPr>
          <p:spPr>
            <a:xfrm>
              <a:off x="4351930" y="1294475"/>
              <a:ext cx="3742174" cy="2663320"/>
            </a:xfrm>
            <a:prstGeom prst="roundRect">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spc="300" dirty="0">
                  <a:solidFill>
                    <a:schemeClr val="bg1"/>
                  </a:solidFill>
                  <a:latin typeface="微软雅黑" panose="020B0503020204020204" pitchFamily="34" charset="-122"/>
                  <a:ea typeface="微软雅黑" panose="020B0503020204020204" pitchFamily="34" charset="-122"/>
                </a:rPr>
                <a:t> 安全教育</a:t>
              </a:r>
            </a:p>
          </p:txBody>
        </p:sp>
      </p:grpSp>
      <p:sp>
        <p:nvSpPr>
          <p:cNvPr id="67" name="文本框 6"/>
          <p:cNvSpPr txBox="1"/>
          <p:nvPr/>
        </p:nvSpPr>
        <p:spPr>
          <a:xfrm>
            <a:off x="1201044" y="4725146"/>
            <a:ext cx="9890460" cy="461665"/>
          </a:xfrm>
          <a:prstGeom prst="rect">
            <a:avLst/>
          </a:prstGeom>
          <a:solidFill>
            <a:srgbClr val="C00000"/>
          </a:solidFill>
          <a:ln w="152400">
            <a:solidFill>
              <a:srgbClr val="C00000"/>
            </a:solidFill>
          </a:ln>
          <a:effectLst>
            <a:outerShdw blurRad="215900" dist="50800" dir="5400000" algn="ctr" rotWithShape="0">
              <a:srgbClr val="000000">
                <a:alpha val="80000"/>
              </a:srgbClr>
            </a:outerShdw>
          </a:effectLst>
          <a:scene3d>
            <a:camera prst="orthographicFront"/>
            <a:lightRig rig="threePt" dir="t"/>
          </a:scene3d>
          <a:sp3d>
            <a:bevelT w="190500" h="38100"/>
          </a:sp3d>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企业安全教育包括：</a:t>
            </a:r>
            <a:r>
              <a:rPr lang="zh-CN" altLang="en-US" sz="2400" dirty="0">
                <a:solidFill>
                  <a:schemeClr val="bg1"/>
                </a:solidFill>
                <a:latin typeface="微软雅黑" panose="020B0503020204020204" pitchFamily="34" charset="-122"/>
                <a:ea typeface="微软雅黑" panose="020B0503020204020204" pitchFamily="34" charset="-122"/>
              </a:rPr>
              <a:t>管理人员安全教育、职工安全教育</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up)">
                                      <p:cBhvr>
                                        <p:cTn id="13" dur="1000"/>
                                        <p:tgtEl>
                                          <p:spTgt spid="36"/>
                                        </p:tgtEl>
                                      </p:cBhvr>
                                    </p:animEffect>
                                  </p:childTnLst>
                                </p:cTn>
                              </p:par>
                            </p:childTnLst>
                          </p:cTn>
                        </p:par>
                        <p:par>
                          <p:cTn id="14" fill="hold">
                            <p:stCondLst>
                              <p:cond delay="2000"/>
                            </p:stCondLst>
                            <p:childTnLst>
                              <p:par>
                                <p:cTn id="15" presetID="22" presetClass="entr" presetSubtype="8" fill="hold" grpId="0" nodeType="afterEffect">
                                  <p:stCondLst>
                                    <p:cond delay="0"/>
                                  </p:stCondLst>
                                  <p:iterate type="lt">
                                    <p:tmPct val="30000"/>
                                  </p:iterate>
                                  <p:childTnLst>
                                    <p:set>
                                      <p:cBhvr>
                                        <p:cTn id="16" dur="1" fill="hold">
                                          <p:stCondLst>
                                            <p:cond delay="0"/>
                                          </p:stCondLst>
                                        </p:cTn>
                                        <p:tgtEl>
                                          <p:spTgt spid="40"/>
                                        </p:tgtEl>
                                        <p:attrNameLst>
                                          <p:attrName>style.visibility</p:attrName>
                                        </p:attrNameLst>
                                      </p:cBhvr>
                                      <p:to>
                                        <p:strVal val="visible"/>
                                      </p:to>
                                    </p:set>
                                    <p:animEffect transition="in" filter="wipe(left)">
                                      <p:cBhvr>
                                        <p:cTn id="17" dur="100"/>
                                        <p:tgtEl>
                                          <p:spTgt spid="40"/>
                                        </p:tgtEl>
                                      </p:cBhvr>
                                    </p:animEffect>
                                  </p:childTnLst>
                                </p:cTn>
                              </p:par>
                              <p:par>
                                <p:cTn id="18" presetID="36" presetClass="emph" presetSubtype="0" fill="hold" grpId="1" nodeType="withEffect">
                                  <p:stCondLst>
                                    <p:cond delay="0"/>
                                  </p:stCondLst>
                                  <p:iterate type="lt">
                                    <p:tmPct val="30000"/>
                                  </p:iterate>
                                  <p:childTnLst>
                                    <p:animScale>
                                      <p:cBhvr>
                                        <p:cTn id="19" dur="50" autoRev="1" fill="hold">
                                          <p:stCondLst>
                                            <p:cond delay="0"/>
                                          </p:stCondLst>
                                        </p:cTn>
                                        <p:tgtEl>
                                          <p:spTgt spid="40"/>
                                        </p:tgtEl>
                                      </p:cBhvr>
                                      <p:to x="80000" y="100000"/>
                                    </p:animScale>
                                    <p:anim by="(#ppt_w*0.10)" calcmode="lin" valueType="num">
                                      <p:cBhvr>
                                        <p:cTn id="20" dur="50" autoRev="1" fill="hold">
                                          <p:stCondLst>
                                            <p:cond delay="0"/>
                                          </p:stCondLst>
                                        </p:cTn>
                                        <p:tgtEl>
                                          <p:spTgt spid="40"/>
                                        </p:tgtEl>
                                        <p:attrNameLst>
                                          <p:attrName>ppt_x</p:attrName>
                                        </p:attrNameLst>
                                      </p:cBhvr>
                                    </p:anim>
                                    <p:anim by="(-#ppt_w*0.10)" calcmode="lin" valueType="num">
                                      <p:cBhvr>
                                        <p:cTn id="21" dur="50" autoRev="1" fill="hold">
                                          <p:stCondLst>
                                            <p:cond delay="0"/>
                                          </p:stCondLst>
                                        </p:cTn>
                                        <p:tgtEl>
                                          <p:spTgt spid="40"/>
                                        </p:tgtEl>
                                        <p:attrNameLst>
                                          <p:attrName>ppt_y</p:attrName>
                                        </p:attrNameLst>
                                      </p:cBhvr>
                                    </p:anim>
                                    <p:animRot by="-480000">
                                      <p:cBhvr>
                                        <p:cTn id="22" dur="50" autoRev="1" fill="hold">
                                          <p:stCondLst>
                                            <p:cond delay="0"/>
                                          </p:stCondLst>
                                        </p:cTn>
                                        <p:tgtEl>
                                          <p:spTgt spid="40"/>
                                        </p:tgtEl>
                                        <p:attrNameLst>
                                          <p:attrName>r</p:attrName>
                                        </p:attrNameLst>
                                      </p:cBhvr>
                                    </p:animRot>
                                  </p:childTnLst>
                                </p:cTn>
                              </p:par>
                            </p:childTnLst>
                          </p:cTn>
                        </p:par>
                        <p:par>
                          <p:cTn id="23" fill="hold">
                            <p:stCondLst>
                              <p:cond delay="245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67"/>
                                        </p:tgtEl>
                                        <p:attrNameLst>
                                          <p:attrName>style.visibility</p:attrName>
                                        </p:attrNameLst>
                                      </p:cBhvr>
                                      <p:to>
                                        <p:strVal val="visible"/>
                                      </p:to>
                                    </p:set>
                                    <p:anim by="(-#ppt_w*2)" calcmode="lin" valueType="num">
                                      <p:cBhvr rctx="PPT">
                                        <p:cTn id="26" dur="375" autoRev="1" fill="hold">
                                          <p:stCondLst>
                                            <p:cond delay="0"/>
                                          </p:stCondLst>
                                        </p:cTn>
                                        <p:tgtEl>
                                          <p:spTgt spid="67"/>
                                        </p:tgtEl>
                                        <p:attrNameLst>
                                          <p:attrName>ppt_w</p:attrName>
                                        </p:attrNameLst>
                                      </p:cBhvr>
                                    </p:anim>
                                    <p:anim by="(#ppt_w*0.50)" calcmode="lin" valueType="num">
                                      <p:cBhvr>
                                        <p:cTn id="27" dur="375" decel="50000" autoRev="1" fill="hold">
                                          <p:stCondLst>
                                            <p:cond delay="0"/>
                                          </p:stCondLst>
                                        </p:cTn>
                                        <p:tgtEl>
                                          <p:spTgt spid="67"/>
                                        </p:tgtEl>
                                        <p:attrNameLst>
                                          <p:attrName>ppt_x</p:attrName>
                                        </p:attrNameLst>
                                      </p:cBhvr>
                                    </p:anim>
                                    <p:anim from="(-#ppt_h/2)" to="(#ppt_y)" calcmode="lin" valueType="num">
                                      <p:cBhvr>
                                        <p:cTn id="28" dur="750" fill="hold">
                                          <p:stCondLst>
                                            <p:cond delay="0"/>
                                          </p:stCondLst>
                                        </p:cTn>
                                        <p:tgtEl>
                                          <p:spTgt spid="67"/>
                                        </p:tgtEl>
                                        <p:attrNameLst>
                                          <p:attrName>ppt_y</p:attrName>
                                        </p:attrNameLst>
                                      </p:cBhvr>
                                    </p:anim>
                                    <p:animRot by="21600000">
                                      <p:cBhvr>
                                        <p:cTn id="29" dur="750" fill="hold">
                                          <p:stCondLst>
                                            <p:cond delay="0"/>
                                          </p:stCondLst>
                                        </p:cTn>
                                        <p:tgtEl>
                                          <p:spTgt spid="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autoUpdateAnimBg="0"/>
      <p:bldP spid="40" grpId="0"/>
      <p:bldP spid="40" grpId="1"/>
      <p:bldP spid="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12" name="组合 11"/>
          <p:cNvGrpSpPr/>
          <p:nvPr/>
        </p:nvGrpSpPr>
        <p:grpSpPr>
          <a:xfrm>
            <a:off x="2180337" y="2781756"/>
            <a:ext cx="7949699" cy="3599572"/>
            <a:chOff x="4304043" y="1286668"/>
            <a:chExt cx="3837944" cy="2757793"/>
          </a:xfrm>
          <a:effectLst>
            <a:outerShdw blurRad="381000" dist="254000" dir="8100000" algn="tr" rotWithShape="0">
              <a:prstClr val="black">
                <a:alpha val="40000"/>
              </a:prstClr>
            </a:outerShdw>
          </a:effectLst>
        </p:grpSpPr>
        <p:sp>
          <p:nvSpPr>
            <p:cNvPr id="13" name="圆角矩形 1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5" name="组合 14"/>
          <p:cNvGrpSpPr/>
          <p:nvPr/>
        </p:nvGrpSpPr>
        <p:grpSpPr>
          <a:xfrm>
            <a:off x="2683465" y="3594565"/>
            <a:ext cx="1973962" cy="1973959"/>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565" fontAlgn="auto">
                <a:spcBef>
                  <a:spcPts val="0"/>
                </a:spcBef>
                <a:spcAft>
                  <a:spcPts val="0"/>
                </a:spcAft>
                <a:defRPr/>
              </a:pPr>
              <a:endParaRPr lang="zh-CN" altLang="en-US" sz="2400" b="0" kern="0">
                <a:solidFill>
                  <a:sysClr val="windowText" lastClr="000000"/>
                </a:solidFill>
                <a:latin typeface="+mn-lt"/>
                <a:ea typeface="+mn-ea"/>
                <a:cs typeface="+mn-ea"/>
                <a:sym typeface="+mn-lt"/>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565" fontAlgn="auto">
                <a:spcBef>
                  <a:spcPts val="0"/>
                </a:spcBef>
                <a:spcAft>
                  <a:spcPts val="0"/>
                </a:spcAft>
                <a:defRPr/>
              </a:pPr>
              <a:endParaRPr lang="zh-CN" altLang="en-US" sz="2400" b="0" kern="0">
                <a:solidFill>
                  <a:sysClr val="window" lastClr="FFFFFF"/>
                </a:solidFill>
                <a:latin typeface="+mn-lt"/>
                <a:ea typeface="+mn-ea"/>
                <a:cs typeface="+mn-ea"/>
                <a:sym typeface="+mn-lt"/>
              </a:endParaRPr>
            </a:p>
          </p:txBody>
        </p:sp>
      </p:grpSp>
      <p:sp>
        <p:nvSpPr>
          <p:cNvPr id="19" name="Rectangle 42"/>
          <p:cNvSpPr/>
          <p:nvPr/>
        </p:nvSpPr>
        <p:spPr bwMode="auto">
          <a:xfrm>
            <a:off x="4906937" y="3284984"/>
            <a:ext cx="4719042" cy="2832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150000"/>
              </a:lnSpc>
              <a:spcBef>
                <a:spcPct val="0"/>
              </a:spcBef>
              <a:spcAft>
                <a:spcPct val="0"/>
              </a:spcAft>
            </a:pPr>
            <a:r>
              <a:rPr lang="zh-CN" altLang="en-US" sz="1600" dirty="0">
                <a:solidFill>
                  <a:srgbClr val="000000"/>
                </a:solidFill>
                <a:latin typeface="微软雅黑" panose="020B0503020204020204" pitchFamily="34" charset="-122"/>
                <a:ea typeface="微软雅黑" panose="020B0503020204020204" pitchFamily="34" charset="-122"/>
                <a:cs typeface="+mn-ea"/>
                <a:sym typeface="+mn-lt"/>
              </a:rPr>
              <a:t>       新上岗的职工</a:t>
            </a:r>
            <a:r>
              <a:rPr lang="en-US" altLang="zh-CN" sz="16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600" dirty="0">
                <a:solidFill>
                  <a:srgbClr val="000000"/>
                </a:solidFill>
                <a:latin typeface="微软雅黑" panose="020B0503020204020204" pitchFamily="34" charset="-122"/>
                <a:ea typeface="微软雅黑" panose="020B0503020204020204" pitchFamily="34" charset="-122"/>
                <a:cs typeface="+mn-ea"/>
                <a:sym typeface="+mn-lt"/>
              </a:rPr>
              <a:t>干部和工人</a:t>
            </a:r>
            <a:r>
              <a:rPr lang="en-US" altLang="zh-CN" sz="16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600" dirty="0">
                <a:solidFill>
                  <a:srgbClr val="000000"/>
                </a:solidFill>
                <a:latin typeface="微软雅黑" panose="020B0503020204020204" pitchFamily="34" charset="-122"/>
                <a:ea typeface="微软雅黑" panose="020B0503020204020204" pitchFamily="34" charset="-122"/>
                <a:cs typeface="+mn-ea"/>
                <a:sym typeface="+mn-lt"/>
              </a:rPr>
              <a:t>或调动工作的人员以及 新到的临时工、合同工、培训和实习人员等在分配到各个工作岗位以前，要由进行初步安全教育。其内容包括国家有关安全生产方针政策和法规，本单位安全生产的一般状况，企业内部特殊危险部位的介绍，一般的机械电气安全知识，上岗安全须知和预防事故的基本知识。 </a:t>
            </a:r>
            <a:endParaRPr lang="en-US" sz="1600" b="0" dirty="0">
              <a:solidFill>
                <a:srgbClr val="000000"/>
              </a:solidFill>
              <a:latin typeface="微软雅黑" panose="020B0503020204020204" pitchFamily="34" charset="-122"/>
              <a:ea typeface="微软雅黑" panose="020B0503020204020204" pitchFamily="34" charset="-122"/>
              <a:cs typeface="+mn-ea"/>
              <a:sym typeface="+mn-lt"/>
            </a:endParaRPr>
          </a:p>
        </p:txBody>
      </p:sp>
      <p:grpSp>
        <p:nvGrpSpPr>
          <p:cNvPr id="22" name="组合 21"/>
          <p:cNvGrpSpPr/>
          <p:nvPr/>
        </p:nvGrpSpPr>
        <p:grpSpPr>
          <a:xfrm>
            <a:off x="3217269" y="1289647"/>
            <a:ext cx="5928137" cy="915219"/>
            <a:chOff x="2013772" y="2804099"/>
            <a:chExt cx="4430465" cy="684000"/>
          </a:xfrm>
        </p:grpSpPr>
        <p:sp>
          <p:nvSpPr>
            <p:cNvPr id="23" name="圆角矩形 22"/>
            <p:cNvSpPr/>
            <p:nvPr/>
          </p:nvSpPr>
          <p:spPr>
            <a:xfrm flipV="1">
              <a:off x="2013772" y="2804099"/>
              <a:ext cx="443046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5"/>
            <p:cNvSpPr txBox="1"/>
            <p:nvPr/>
          </p:nvSpPr>
          <p:spPr>
            <a:xfrm>
              <a:off x="3466805" y="2950581"/>
              <a:ext cx="1763417"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职工安全教育</a:t>
              </a:r>
            </a:p>
          </p:txBody>
        </p:sp>
      </p:grpSp>
      <p:sp>
        <p:nvSpPr>
          <p:cNvPr id="2" name="TextBox 1"/>
          <p:cNvSpPr txBox="1"/>
          <p:nvPr/>
        </p:nvSpPr>
        <p:spPr>
          <a:xfrm>
            <a:off x="3219043" y="4150655"/>
            <a:ext cx="902811" cy="861774"/>
          </a:xfrm>
          <a:prstGeom prst="rect">
            <a:avLst/>
          </a:prstGeom>
          <a:noFill/>
        </p:spPr>
        <p:txBody>
          <a:bodyPr wrap="none" rtlCol="0">
            <a:spAutoFit/>
          </a:bodyPr>
          <a:lstStyle/>
          <a:p>
            <a:pPr>
              <a:lnSpc>
                <a:spcPts val="3000"/>
              </a:lnSpc>
            </a:pPr>
            <a:r>
              <a:rPr lang="zh-CN" altLang="en-US" sz="2800" b="1" dirty="0">
                <a:solidFill>
                  <a:srgbClr val="C00000"/>
                </a:solidFill>
                <a:latin typeface="微软雅黑" panose="020B0503020204020204" pitchFamily="34" charset="-122"/>
                <a:ea typeface="微软雅黑" panose="020B0503020204020204" pitchFamily="34" charset="-122"/>
              </a:rPr>
              <a:t>上岗</a:t>
            </a:r>
            <a:endParaRPr lang="en-US" altLang="zh-CN" sz="2800" b="1" dirty="0">
              <a:solidFill>
                <a:srgbClr val="C00000"/>
              </a:solidFill>
              <a:latin typeface="微软雅黑" panose="020B0503020204020204" pitchFamily="34" charset="-122"/>
              <a:ea typeface="微软雅黑" panose="020B0503020204020204" pitchFamily="34" charset="-122"/>
            </a:endParaRPr>
          </a:p>
          <a:p>
            <a:pPr>
              <a:lnSpc>
                <a:spcPts val="3000"/>
              </a:lnSpc>
            </a:pPr>
            <a:r>
              <a:rPr lang="zh-CN" altLang="en-US" sz="2800" b="1" dirty="0">
                <a:solidFill>
                  <a:srgbClr val="C00000"/>
                </a:solidFill>
                <a:latin typeface="微软雅黑" panose="020B0503020204020204" pitchFamily="34" charset="-122"/>
                <a:ea typeface="微软雅黑" panose="020B0503020204020204" pitchFamily="34" charset="-122"/>
              </a:rPr>
              <a:t>教育</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1750"/>
                                        <p:tgtEl>
                                          <p:spTgt spid="22"/>
                                        </p:tgtEl>
                                      </p:cBhvr>
                                    </p:animEffect>
                                  </p:childTnLst>
                                </p:cTn>
                              </p:par>
                            </p:childTnLst>
                          </p:cTn>
                        </p:par>
                        <p:par>
                          <p:cTn id="8" fill="hold">
                            <p:stCondLst>
                              <p:cond delay="20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arn(inVertical)">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18" name="矩形 8"/>
          <p:cNvSpPr/>
          <p:nvPr/>
        </p:nvSpPr>
        <p:spPr bwMode="auto">
          <a:xfrm>
            <a:off x="1103447" y="1938492"/>
            <a:ext cx="9988056" cy="4010788"/>
          </a:xfrm>
          <a:prstGeom prst="rect">
            <a:avLst/>
          </a:prstGeom>
          <a:noFill/>
          <a:ln w="12700">
            <a:solidFill>
              <a:schemeClr val="tx1">
                <a:lumMod val="65000"/>
                <a:lumOff val="35000"/>
              </a:schemeClr>
            </a:solidFill>
            <a:prstDash val="solid"/>
            <a:miter lim="800000"/>
          </a:ln>
          <a:effectLst/>
          <a:scene3d>
            <a:camera prst="orthographicFront">
              <a:rot lat="0" lon="0" rev="0"/>
            </a:camera>
            <a:lightRig rig="balanced" dir="t">
              <a:rot lat="0" lon="0" rev="8700000"/>
            </a:lightRig>
          </a:scene3d>
          <a:sp3d>
            <a:bevelT w="190500" h="38100"/>
          </a:sp3d>
        </p:spPr>
        <p:txBody>
          <a:bodyPr/>
          <a:lstStyle/>
          <a:p>
            <a:endParaRPr lang="zh-CN" altLang="en-US" sz="3200">
              <a:solidFill>
                <a:srgbClr val="000000"/>
              </a:solidFill>
              <a:sym typeface="Arial" panose="020B0604020202020204" pitchFamily="34" charset="0"/>
            </a:endParaRPr>
          </a:p>
        </p:txBody>
      </p:sp>
      <p:sp>
        <p:nvSpPr>
          <p:cNvPr id="20" name="TextBox 12"/>
          <p:cNvSpPr txBox="1"/>
          <p:nvPr/>
        </p:nvSpPr>
        <p:spPr>
          <a:xfrm>
            <a:off x="1679511" y="3310925"/>
            <a:ext cx="4418076" cy="1369648"/>
          </a:xfrm>
          <a:prstGeom prst="rect">
            <a:avLst/>
          </a:prstGeom>
          <a:noFill/>
        </p:spPr>
        <p:txBody>
          <a:bodyPr wrap="square" lIns="121963" tIns="60981" rIns="121963" bIns="60981" rtlCol="0">
            <a:spAutoFit/>
          </a:bodyPr>
          <a:lstStyle/>
          <a:p>
            <a:pP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要在生产过程的自始至终坚持不断。一般的教育方法是班前布置、班中检查、班后总结，使安全教育制度化。</a:t>
            </a:r>
          </a:p>
        </p:txBody>
      </p:sp>
      <p:grpSp>
        <p:nvGrpSpPr>
          <p:cNvPr id="21" name="组合 20"/>
          <p:cNvGrpSpPr/>
          <p:nvPr/>
        </p:nvGrpSpPr>
        <p:grpSpPr>
          <a:xfrm>
            <a:off x="1957825" y="1484784"/>
            <a:ext cx="3059643" cy="916026"/>
            <a:chOff x="4304044" y="1286668"/>
            <a:chExt cx="3837945" cy="2757793"/>
          </a:xfrm>
          <a:solidFill>
            <a:srgbClr val="C00000"/>
          </a:solidFill>
          <a:effectLst>
            <a:outerShdw blurRad="317500" dist="38100" dir="11940000" algn="tr" rotWithShape="0">
              <a:prstClr val="black">
                <a:alpha val="50000"/>
              </a:prstClr>
            </a:outerShdw>
          </a:effectLst>
          <a:scene3d>
            <a:camera prst="orthographicFront">
              <a:rot lat="0" lon="0" rev="0"/>
            </a:camera>
            <a:lightRig rig="balanced" dir="t">
              <a:rot lat="0" lon="0" rev="8700000"/>
            </a:lightRig>
          </a:scene3d>
        </p:grpSpPr>
        <p:sp>
          <p:nvSpPr>
            <p:cNvPr id="25" name="圆角矩形 24"/>
            <p:cNvSpPr/>
            <p:nvPr/>
          </p:nvSpPr>
          <p:spPr>
            <a:xfrm>
              <a:off x="4304044" y="1286668"/>
              <a:ext cx="3837945" cy="2757793"/>
            </a:xfrm>
            <a:prstGeom prst="roundRect">
              <a:avLst/>
            </a:prstGeom>
            <a:grpFill/>
            <a:ln>
              <a:noFill/>
            </a:ln>
            <a:effectLst>
              <a:outerShdw blurRad="44450" dist="27940" dir="5400000" algn="ctr">
                <a:srgbClr val="000000">
                  <a:alpha val="50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ea"/>
                <a:ea typeface="+mj-ea"/>
              </a:endParaRPr>
            </a:p>
          </p:txBody>
        </p:sp>
        <p:sp>
          <p:nvSpPr>
            <p:cNvPr id="26" name="圆角矩形 25"/>
            <p:cNvSpPr/>
            <p:nvPr/>
          </p:nvSpPr>
          <p:spPr>
            <a:xfrm>
              <a:off x="4351930" y="1294475"/>
              <a:ext cx="3742174" cy="2663320"/>
            </a:xfrm>
            <a:prstGeom prst="roundRect">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spc="300" dirty="0">
                  <a:solidFill>
                    <a:schemeClr val="bg1"/>
                  </a:solidFill>
                  <a:latin typeface="微软雅黑" panose="020B0503020204020204" pitchFamily="34" charset="-122"/>
                  <a:ea typeface="微软雅黑" panose="020B0503020204020204" pitchFamily="34" charset="-122"/>
                </a:rPr>
                <a:t> 经常性教育</a:t>
              </a:r>
            </a:p>
          </p:txBody>
        </p:sp>
      </p:grpSp>
      <p:sp>
        <p:nvSpPr>
          <p:cNvPr id="11" name="矩形 10"/>
          <p:cNvSpPr/>
          <p:nvPr/>
        </p:nvSpPr>
        <p:spPr>
          <a:xfrm>
            <a:off x="6817667" y="2492896"/>
            <a:ext cx="3503404" cy="3005706"/>
          </a:xfrm>
          <a:prstGeom prst="rect">
            <a:avLst/>
          </a:prstGeom>
          <a:noFill/>
        </p:spPr>
        <p:style>
          <a:lnRef idx="1">
            <a:schemeClr val="dk1"/>
          </a:lnRef>
          <a:fillRef idx="2">
            <a:schemeClr val="dk1"/>
          </a:fillRef>
          <a:effectRef idx="1">
            <a:schemeClr val="dk1"/>
          </a:effectRef>
          <a:fontRef idx="minor">
            <a:schemeClr val="dk1"/>
          </a:fontRef>
        </p:style>
        <p:txBody>
          <a:bodyPr rtlCol="0" anchor="ctr"/>
          <a:lstStyle/>
          <a:p>
            <a:pPr algn="ctr"/>
            <a:endParaRPr lang="zh-CN" altLang="en-US"/>
          </a:p>
        </p:txBody>
      </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r="18026"/>
          <a:stretch>
            <a:fillRect/>
          </a:stretch>
        </p:blipFill>
        <p:spPr>
          <a:xfrm>
            <a:off x="6817667" y="2492896"/>
            <a:ext cx="3503404" cy="30057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10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0" grpId="0"/>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Calibri"/>
              <a:ea typeface="华文行楷" panose="02010800040101010101" pitchFamily="2" charset="-122"/>
              <a:cs typeface="+mn-cs"/>
            </a:endParaRPr>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Calibri"/>
              <a:ea typeface="华文行楷" panose="02010800040101010101" pitchFamily="2" charset="-122"/>
              <a:cs typeface="+mn-cs"/>
            </a:endParaRPr>
          </a:p>
        </p:txBody>
      </p:sp>
      <p:sp>
        <p:nvSpPr>
          <p:cNvPr id="50" name="TextBox 49"/>
          <p:cNvSpPr txBox="1"/>
          <p:nvPr/>
        </p:nvSpPr>
        <p:spPr>
          <a:xfrm>
            <a:off x="841004" y="183994"/>
            <a:ext cx="295465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153E"/>
                </a:solidFill>
                <a:effectLst/>
                <a:uLnTx/>
                <a:uFillTx/>
                <a:latin typeface="微软雅黑" panose="020B0503020204020204" pitchFamily="34" charset="-122"/>
                <a:ea typeface="微软雅黑" panose="020B0503020204020204" pitchFamily="34" charset="-122"/>
                <a:cs typeface="+mn-cs"/>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Calibri"/>
              <a:ea typeface="华文行楷" panose="02010800040101010101" pitchFamily="2" charset="-122"/>
              <a:cs typeface="+mn-cs"/>
            </a:endParaRPr>
          </a:p>
        </p:txBody>
      </p:sp>
      <p:grpSp>
        <p:nvGrpSpPr>
          <p:cNvPr id="23" name="组合 24"/>
          <p:cNvGrpSpPr/>
          <p:nvPr/>
        </p:nvGrpSpPr>
        <p:grpSpPr bwMode="auto">
          <a:xfrm>
            <a:off x="287895" y="4260990"/>
            <a:ext cx="733960" cy="691284"/>
            <a:chOff x="2848131" y="1860029"/>
            <a:chExt cx="3807502" cy="3807502"/>
          </a:xfrm>
        </p:grpSpPr>
        <p:sp>
          <p:nvSpPr>
            <p:cNvPr id="24" name="椭圆 2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25" name="椭圆 24"/>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26" name="组合 24"/>
          <p:cNvGrpSpPr/>
          <p:nvPr/>
        </p:nvGrpSpPr>
        <p:grpSpPr bwMode="auto">
          <a:xfrm>
            <a:off x="2714699" y="2731736"/>
            <a:ext cx="1584176" cy="1549005"/>
            <a:chOff x="2848131" y="1860029"/>
            <a:chExt cx="3807502" cy="3807502"/>
          </a:xfrm>
        </p:grpSpPr>
        <p:sp>
          <p:nvSpPr>
            <p:cNvPr id="27" name="椭圆 2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28" name="椭圆 27"/>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29" name="组合 24"/>
          <p:cNvGrpSpPr/>
          <p:nvPr/>
        </p:nvGrpSpPr>
        <p:grpSpPr bwMode="auto">
          <a:xfrm>
            <a:off x="4194373" y="4622278"/>
            <a:ext cx="1110138" cy="1122903"/>
            <a:chOff x="2848131" y="1860029"/>
            <a:chExt cx="3807502" cy="3807502"/>
          </a:xfrm>
        </p:grpSpPr>
        <p:sp>
          <p:nvSpPr>
            <p:cNvPr id="30" name="椭圆 29"/>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31" name="椭圆 30"/>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sp>
        <p:nvSpPr>
          <p:cNvPr id="48" name="TextBox 102"/>
          <p:cNvSpPr txBox="1"/>
          <p:nvPr/>
        </p:nvSpPr>
        <p:spPr>
          <a:xfrm>
            <a:off x="6715360" y="2165822"/>
            <a:ext cx="504056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rPr>
              <a:t>生命诚可贵</a:t>
            </a:r>
            <a:endParaRPr kumimoji="0" lang="zh-CN" altLang="zh-CN" sz="60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40" name="组合 24">
            <a:extLst>
              <a:ext uri="{FF2B5EF4-FFF2-40B4-BE49-F238E27FC236}">
                <a16:creationId xmlns:a16="http://schemas.microsoft.com/office/drawing/2014/main" id="{7CC7E673-A065-57E7-C2E2-2CA26A5FF0B0}"/>
              </a:ext>
            </a:extLst>
          </p:cNvPr>
          <p:cNvGrpSpPr/>
          <p:nvPr/>
        </p:nvGrpSpPr>
        <p:grpSpPr bwMode="auto">
          <a:xfrm>
            <a:off x="3002731" y="1530131"/>
            <a:ext cx="504056" cy="483703"/>
            <a:chOff x="2848131" y="1860029"/>
            <a:chExt cx="3807502" cy="3807502"/>
          </a:xfrm>
          <a:solidFill>
            <a:srgbClr val="C00000"/>
          </a:solidFill>
        </p:grpSpPr>
        <p:sp>
          <p:nvSpPr>
            <p:cNvPr id="41" name="椭圆 40">
              <a:extLst>
                <a:ext uri="{FF2B5EF4-FFF2-40B4-BE49-F238E27FC236}">
                  <a16:creationId xmlns:a16="http://schemas.microsoft.com/office/drawing/2014/main" id="{D7ED5429-FDD0-4DE1-3CC7-E0F8F07ED07F}"/>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42" name="椭圆 41">
              <a:extLst>
                <a:ext uri="{FF2B5EF4-FFF2-40B4-BE49-F238E27FC236}">
                  <a16:creationId xmlns:a16="http://schemas.microsoft.com/office/drawing/2014/main" id="{99955A79-C6F4-47A1-29EA-F80D86B5BD9F}"/>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43" name="组合 24">
            <a:extLst>
              <a:ext uri="{FF2B5EF4-FFF2-40B4-BE49-F238E27FC236}">
                <a16:creationId xmlns:a16="http://schemas.microsoft.com/office/drawing/2014/main" id="{7C0FE3EE-F279-7C09-F5E5-693F12CB1511}"/>
              </a:ext>
            </a:extLst>
          </p:cNvPr>
          <p:cNvGrpSpPr/>
          <p:nvPr/>
        </p:nvGrpSpPr>
        <p:grpSpPr bwMode="auto">
          <a:xfrm>
            <a:off x="4670234" y="2053968"/>
            <a:ext cx="360617" cy="341356"/>
            <a:chOff x="2848131" y="1860029"/>
            <a:chExt cx="3807502" cy="3807502"/>
          </a:xfrm>
          <a:solidFill>
            <a:srgbClr val="C00000"/>
          </a:solidFill>
        </p:grpSpPr>
        <p:sp>
          <p:nvSpPr>
            <p:cNvPr id="44" name="椭圆 43">
              <a:extLst>
                <a:ext uri="{FF2B5EF4-FFF2-40B4-BE49-F238E27FC236}">
                  <a16:creationId xmlns:a16="http://schemas.microsoft.com/office/drawing/2014/main" id="{94E47663-30B7-0DA0-D1ED-81545F6E2D3D}"/>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45" name="椭圆 44">
              <a:extLst>
                <a:ext uri="{FF2B5EF4-FFF2-40B4-BE49-F238E27FC236}">
                  <a16:creationId xmlns:a16="http://schemas.microsoft.com/office/drawing/2014/main" id="{390A8E6E-37DD-8322-9EF0-03EC4132D895}"/>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46" name="组合 24">
            <a:extLst>
              <a:ext uri="{FF2B5EF4-FFF2-40B4-BE49-F238E27FC236}">
                <a16:creationId xmlns:a16="http://schemas.microsoft.com/office/drawing/2014/main" id="{FF58176B-67AE-E268-EAD6-C09DCFBB437B}"/>
              </a:ext>
            </a:extLst>
          </p:cNvPr>
          <p:cNvGrpSpPr/>
          <p:nvPr/>
        </p:nvGrpSpPr>
        <p:grpSpPr bwMode="auto">
          <a:xfrm>
            <a:off x="3837188" y="4971381"/>
            <a:ext cx="244175" cy="256476"/>
            <a:chOff x="2848131" y="1860029"/>
            <a:chExt cx="3807502" cy="3807502"/>
          </a:xfrm>
          <a:solidFill>
            <a:srgbClr val="C00000"/>
          </a:solidFill>
        </p:grpSpPr>
        <p:sp>
          <p:nvSpPr>
            <p:cNvPr id="47" name="椭圆 46">
              <a:extLst>
                <a:ext uri="{FF2B5EF4-FFF2-40B4-BE49-F238E27FC236}">
                  <a16:creationId xmlns:a16="http://schemas.microsoft.com/office/drawing/2014/main" id="{23F3913A-BB7E-7A56-4206-5F5059E7AA11}"/>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52" name="椭圆 51">
              <a:extLst>
                <a:ext uri="{FF2B5EF4-FFF2-40B4-BE49-F238E27FC236}">
                  <a16:creationId xmlns:a16="http://schemas.microsoft.com/office/drawing/2014/main" id="{87C32F02-4FB0-18FA-A91F-C1B8003448A2}"/>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53" name="组合 24">
            <a:extLst>
              <a:ext uri="{FF2B5EF4-FFF2-40B4-BE49-F238E27FC236}">
                <a16:creationId xmlns:a16="http://schemas.microsoft.com/office/drawing/2014/main" id="{BAED06AE-49C8-B1F6-531A-47EEE10B9603}"/>
              </a:ext>
            </a:extLst>
          </p:cNvPr>
          <p:cNvGrpSpPr/>
          <p:nvPr/>
        </p:nvGrpSpPr>
        <p:grpSpPr bwMode="auto">
          <a:xfrm>
            <a:off x="5370716" y="4280740"/>
            <a:ext cx="641932" cy="671533"/>
            <a:chOff x="2848131" y="1860029"/>
            <a:chExt cx="3807502" cy="3807502"/>
          </a:xfrm>
          <a:solidFill>
            <a:srgbClr val="C00000"/>
          </a:solidFill>
        </p:grpSpPr>
        <p:sp>
          <p:nvSpPr>
            <p:cNvPr id="54" name="椭圆 53">
              <a:extLst>
                <a:ext uri="{FF2B5EF4-FFF2-40B4-BE49-F238E27FC236}">
                  <a16:creationId xmlns:a16="http://schemas.microsoft.com/office/drawing/2014/main" id="{00D54E1B-C573-AF45-085D-25D0767BCE2E}"/>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55" name="椭圆 54">
              <a:extLst>
                <a:ext uri="{FF2B5EF4-FFF2-40B4-BE49-F238E27FC236}">
                  <a16:creationId xmlns:a16="http://schemas.microsoft.com/office/drawing/2014/main" id="{9B7402A7-11C3-F72D-7FCE-44B9D73ACE43}"/>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56" name="组合 24">
            <a:extLst>
              <a:ext uri="{FF2B5EF4-FFF2-40B4-BE49-F238E27FC236}">
                <a16:creationId xmlns:a16="http://schemas.microsoft.com/office/drawing/2014/main" id="{B8DEAACF-4BE2-1831-96AD-59CFE9FEF604}"/>
              </a:ext>
            </a:extLst>
          </p:cNvPr>
          <p:cNvGrpSpPr/>
          <p:nvPr/>
        </p:nvGrpSpPr>
        <p:grpSpPr bwMode="auto">
          <a:xfrm>
            <a:off x="1021854" y="3501008"/>
            <a:ext cx="541530" cy="510354"/>
            <a:chOff x="2848131" y="1860029"/>
            <a:chExt cx="3807502" cy="3807502"/>
          </a:xfrm>
        </p:grpSpPr>
        <p:sp>
          <p:nvSpPr>
            <p:cNvPr id="57" name="椭圆 56">
              <a:extLst>
                <a:ext uri="{FF2B5EF4-FFF2-40B4-BE49-F238E27FC236}">
                  <a16:creationId xmlns:a16="http://schemas.microsoft.com/office/drawing/2014/main" id="{DCAC56FA-133A-D7CA-96C5-131ADFB92F35}"/>
                </a:ext>
              </a:extLst>
            </p:cNvPr>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59" name="椭圆 58">
              <a:extLst>
                <a:ext uri="{FF2B5EF4-FFF2-40B4-BE49-F238E27FC236}">
                  <a16:creationId xmlns:a16="http://schemas.microsoft.com/office/drawing/2014/main" id="{79519223-6B36-5E69-8AAE-3DDC4D2806FD}"/>
                </a:ext>
              </a:extLst>
            </p:cNvPr>
            <p:cNvSpPr/>
            <p:nvPr/>
          </p:nvSpPr>
          <p:spPr>
            <a:xfrm>
              <a:off x="2937682" y="1968815"/>
              <a:ext cx="3628400" cy="3628544"/>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60" name="组合 24">
            <a:extLst>
              <a:ext uri="{FF2B5EF4-FFF2-40B4-BE49-F238E27FC236}">
                <a16:creationId xmlns:a16="http://schemas.microsoft.com/office/drawing/2014/main" id="{7951B7DB-4450-99C3-8E00-15C23DEEC444}"/>
              </a:ext>
            </a:extLst>
          </p:cNvPr>
          <p:cNvGrpSpPr/>
          <p:nvPr/>
        </p:nvGrpSpPr>
        <p:grpSpPr bwMode="auto">
          <a:xfrm>
            <a:off x="6197092" y="6356230"/>
            <a:ext cx="260536" cy="262390"/>
            <a:chOff x="2848131" y="1860029"/>
            <a:chExt cx="3807502" cy="3807502"/>
          </a:xfrm>
          <a:solidFill>
            <a:srgbClr val="C00000"/>
          </a:solidFill>
        </p:grpSpPr>
        <p:sp>
          <p:nvSpPr>
            <p:cNvPr id="61" name="椭圆 60">
              <a:extLst>
                <a:ext uri="{FF2B5EF4-FFF2-40B4-BE49-F238E27FC236}">
                  <a16:creationId xmlns:a16="http://schemas.microsoft.com/office/drawing/2014/main" id="{71C9FAC8-2F06-47FA-0584-ACF3F3B9FB4D}"/>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62" name="椭圆 61">
              <a:extLst>
                <a:ext uri="{FF2B5EF4-FFF2-40B4-BE49-F238E27FC236}">
                  <a16:creationId xmlns:a16="http://schemas.microsoft.com/office/drawing/2014/main" id="{5D486866-6779-D221-C8F6-3481FFBBB9E2}"/>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sp>
        <p:nvSpPr>
          <p:cNvPr id="65" name="文本框 64">
            <a:extLst>
              <a:ext uri="{FF2B5EF4-FFF2-40B4-BE49-F238E27FC236}">
                <a16:creationId xmlns:a16="http://schemas.microsoft.com/office/drawing/2014/main" id="{7706031E-A187-30E4-46E2-DC14D8F3BFE2}"/>
              </a:ext>
            </a:extLst>
          </p:cNvPr>
          <p:cNvSpPr txBox="1"/>
          <p:nvPr/>
        </p:nvSpPr>
        <p:spPr>
          <a:xfrm>
            <a:off x="247304" y="2013834"/>
            <a:ext cx="2738421" cy="769441"/>
          </a:xfrm>
          <a:prstGeom prst="rect">
            <a:avLst/>
          </a:prstGeom>
          <a:noFill/>
        </p:spPr>
        <p:txBody>
          <a:bodyPr wrap="square">
            <a:spAutoFit/>
          </a:bodyPr>
          <a:lstStyle/>
          <a:p>
            <a:r>
              <a:rPr lang="zh-CN" altLang="en-US" sz="4400" b="1" dirty="0">
                <a:solidFill>
                  <a:srgbClr val="C00000"/>
                </a:solidFill>
                <a:latin typeface="方正姚体" panose="02010601030101010101" pitchFamily="2" charset="-122"/>
                <a:ea typeface="方正姚体" panose="02010601030101010101" pitchFamily="2" charset="-122"/>
              </a:rPr>
              <a:t>要我安全</a:t>
            </a:r>
          </a:p>
        </p:txBody>
      </p:sp>
      <p:sp>
        <p:nvSpPr>
          <p:cNvPr id="66" name="文本框 65">
            <a:extLst>
              <a:ext uri="{FF2B5EF4-FFF2-40B4-BE49-F238E27FC236}">
                <a16:creationId xmlns:a16="http://schemas.microsoft.com/office/drawing/2014/main" id="{3A0FACAD-2342-8DD8-E937-BAA4F0165765}"/>
              </a:ext>
            </a:extLst>
          </p:cNvPr>
          <p:cNvSpPr txBox="1"/>
          <p:nvPr/>
        </p:nvSpPr>
        <p:spPr>
          <a:xfrm>
            <a:off x="1616515" y="5717984"/>
            <a:ext cx="2738421" cy="769441"/>
          </a:xfrm>
          <a:prstGeom prst="rect">
            <a:avLst/>
          </a:prstGeom>
          <a:noFill/>
        </p:spPr>
        <p:txBody>
          <a:bodyPr wrap="square">
            <a:spAutoFit/>
          </a:bodyPr>
          <a:lstStyle/>
          <a:p>
            <a:r>
              <a:rPr lang="zh-CN" altLang="en-US" sz="4400" b="1" dirty="0">
                <a:solidFill>
                  <a:srgbClr val="C00000"/>
                </a:solidFill>
                <a:latin typeface="方正姚体" panose="02010601030101010101" pitchFamily="2" charset="-122"/>
                <a:ea typeface="方正姚体" panose="02010601030101010101" pitchFamily="2" charset="-122"/>
              </a:rPr>
              <a:t>我要安全</a:t>
            </a:r>
          </a:p>
        </p:txBody>
      </p:sp>
      <p:sp>
        <p:nvSpPr>
          <p:cNvPr id="67" name="文本框 66">
            <a:extLst>
              <a:ext uri="{FF2B5EF4-FFF2-40B4-BE49-F238E27FC236}">
                <a16:creationId xmlns:a16="http://schemas.microsoft.com/office/drawing/2014/main" id="{C12B2100-FA02-E28A-B8A3-1CC6B7B80A04}"/>
              </a:ext>
            </a:extLst>
          </p:cNvPr>
          <p:cNvSpPr txBox="1"/>
          <p:nvPr/>
        </p:nvSpPr>
        <p:spPr>
          <a:xfrm>
            <a:off x="4019182" y="2976171"/>
            <a:ext cx="2738421" cy="769441"/>
          </a:xfrm>
          <a:prstGeom prst="rect">
            <a:avLst/>
          </a:prstGeom>
          <a:noFill/>
        </p:spPr>
        <p:txBody>
          <a:bodyPr wrap="square">
            <a:spAutoFit/>
          </a:bodyPr>
          <a:lstStyle/>
          <a:p>
            <a:r>
              <a:rPr lang="zh-CN" altLang="en-US" sz="4400" b="1" dirty="0">
                <a:solidFill>
                  <a:srgbClr val="C00000"/>
                </a:solidFill>
                <a:latin typeface="方正姚体" panose="02010601030101010101" pitchFamily="2" charset="-122"/>
                <a:ea typeface="方正姚体" panose="02010601030101010101" pitchFamily="2" charset="-122"/>
              </a:rPr>
              <a:t>我会安全</a:t>
            </a:r>
          </a:p>
        </p:txBody>
      </p:sp>
      <p:grpSp>
        <p:nvGrpSpPr>
          <p:cNvPr id="68" name="组合 24">
            <a:extLst>
              <a:ext uri="{FF2B5EF4-FFF2-40B4-BE49-F238E27FC236}">
                <a16:creationId xmlns:a16="http://schemas.microsoft.com/office/drawing/2014/main" id="{BE491235-8885-B2BF-F904-465E4DA5BDE3}"/>
              </a:ext>
            </a:extLst>
          </p:cNvPr>
          <p:cNvGrpSpPr/>
          <p:nvPr/>
        </p:nvGrpSpPr>
        <p:grpSpPr bwMode="auto">
          <a:xfrm>
            <a:off x="1672966" y="4377514"/>
            <a:ext cx="896230" cy="866309"/>
            <a:chOff x="2848131" y="1860029"/>
            <a:chExt cx="3807502" cy="3807502"/>
          </a:xfrm>
          <a:solidFill>
            <a:srgbClr val="C00000"/>
          </a:solidFill>
        </p:grpSpPr>
        <p:sp>
          <p:nvSpPr>
            <p:cNvPr id="69" name="椭圆 68">
              <a:extLst>
                <a:ext uri="{FF2B5EF4-FFF2-40B4-BE49-F238E27FC236}">
                  <a16:creationId xmlns:a16="http://schemas.microsoft.com/office/drawing/2014/main" id="{BB9114AF-C554-11F4-DFE0-9B787CAB90A5}"/>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70" name="椭圆 69">
              <a:extLst>
                <a:ext uri="{FF2B5EF4-FFF2-40B4-BE49-F238E27FC236}">
                  <a16:creationId xmlns:a16="http://schemas.microsoft.com/office/drawing/2014/main" id="{E026D267-4000-11DD-C095-743AD0D2375B}"/>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sp>
        <p:nvSpPr>
          <p:cNvPr id="71" name="TextBox 102">
            <a:extLst>
              <a:ext uri="{FF2B5EF4-FFF2-40B4-BE49-F238E27FC236}">
                <a16:creationId xmlns:a16="http://schemas.microsoft.com/office/drawing/2014/main" id="{288451C0-63D1-BC06-736F-0C8695DA9D2D}"/>
              </a:ext>
            </a:extLst>
          </p:cNvPr>
          <p:cNvSpPr txBox="1"/>
          <p:nvPr/>
        </p:nvSpPr>
        <p:spPr>
          <a:xfrm>
            <a:off x="7465739" y="3676516"/>
            <a:ext cx="4608512"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rPr>
              <a:t>安全价更高！</a:t>
            </a:r>
            <a:endParaRPr kumimoji="0" lang="zh-CN" altLang="zh-CN" sz="60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endParaRPr>
          </a:p>
        </p:txBody>
      </p:sp>
    </p:spTree>
    <p:custDataLst>
      <p:tags r:id="rId1"/>
    </p:custDataLst>
    <p:extLst>
      <p:ext uri="{BB962C8B-B14F-4D97-AF65-F5344CB8AC3E}">
        <p14:creationId xmlns:p14="http://schemas.microsoft.com/office/powerpoint/2010/main" val="3896213026"/>
      </p:ext>
    </p:ext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90"/>
                                          </p:val>
                                        </p:tav>
                                        <p:tav tm="100000">
                                          <p:val>
                                            <p:fltVal val="0"/>
                                          </p:val>
                                        </p:tav>
                                      </p:tavLst>
                                    </p:anim>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barn(inVertical)">
                                      <p:cBhvr>
                                        <p:cTn id="15" dur="500"/>
                                        <p:tgtEl>
                                          <p:spTgt spid="48"/>
                                        </p:tgtEl>
                                      </p:cBhvr>
                                    </p:animEffect>
                                  </p:childTnLst>
                                </p:cTn>
                              </p:par>
                            </p:childTnLst>
                          </p:cTn>
                        </p:par>
                        <p:par>
                          <p:cTn id="16" fill="hold">
                            <p:stCondLst>
                              <p:cond delay="500"/>
                            </p:stCondLst>
                            <p:childTnLst>
                              <p:par>
                                <p:cTn id="17" presetID="31"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 calcmode="lin" valueType="num">
                                      <p:cBhvr>
                                        <p:cTn id="21" dur="500" fill="hold"/>
                                        <p:tgtEl>
                                          <p:spTgt spid="26"/>
                                        </p:tgtEl>
                                        <p:attrNameLst>
                                          <p:attrName>style.rotation</p:attrName>
                                        </p:attrNameLst>
                                      </p:cBhvr>
                                      <p:tavLst>
                                        <p:tav tm="0">
                                          <p:val>
                                            <p:fltVal val="90"/>
                                          </p:val>
                                        </p:tav>
                                        <p:tav tm="100000">
                                          <p:val>
                                            <p:fltVal val="0"/>
                                          </p:val>
                                        </p:tav>
                                      </p:tavLst>
                                    </p:anim>
                                    <p:animEffect transition="in" filter="fade">
                                      <p:cBhvr>
                                        <p:cTn id="22" dur="500"/>
                                        <p:tgtEl>
                                          <p:spTgt spid="26"/>
                                        </p:tgtEl>
                                      </p:cBhvr>
                                    </p:animEffect>
                                  </p:childTnLst>
                                </p:cTn>
                              </p:par>
                            </p:childTnLst>
                          </p:cTn>
                        </p:par>
                        <p:par>
                          <p:cTn id="23" fill="hold">
                            <p:stCondLst>
                              <p:cond delay="1000"/>
                            </p:stCondLst>
                            <p:childTnLst>
                              <p:par>
                                <p:cTn id="24" presetID="31" presetClass="entr" presetSubtype="0"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 calcmode="lin" valueType="num">
                                      <p:cBhvr>
                                        <p:cTn id="28" dur="500" fill="hold"/>
                                        <p:tgtEl>
                                          <p:spTgt spid="29"/>
                                        </p:tgtEl>
                                        <p:attrNameLst>
                                          <p:attrName>style.rotation</p:attrName>
                                        </p:attrNameLst>
                                      </p:cBhvr>
                                      <p:tavLst>
                                        <p:tav tm="0">
                                          <p:val>
                                            <p:fltVal val="90"/>
                                          </p:val>
                                        </p:tav>
                                        <p:tav tm="100000">
                                          <p:val>
                                            <p:fltVal val="0"/>
                                          </p:val>
                                        </p:tav>
                                      </p:tavLst>
                                    </p:anim>
                                    <p:animEffect transition="in" filter="fade">
                                      <p:cBhvr>
                                        <p:cTn id="29" dur="500"/>
                                        <p:tgtEl>
                                          <p:spTgt spid="29"/>
                                        </p:tgtEl>
                                      </p:cBhvr>
                                    </p:animEffect>
                                  </p:childTnLst>
                                </p:cTn>
                              </p:par>
                            </p:childTnLst>
                          </p:cTn>
                        </p:par>
                        <p:par>
                          <p:cTn id="30" fill="hold">
                            <p:stCondLst>
                              <p:cond delay="1500"/>
                            </p:stCondLst>
                            <p:childTnLst>
                              <p:par>
                                <p:cTn id="31" presetID="31" presetClass="entr" presetSubtype="0" fill="hold"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 calcmode="lin" valueType="num">
                                      <p:cBhvr>
                                        <p:cTn id="35" dur="500" fill="hold"/>
                                        <p:tgtEl>
                                          <p:spTgt spid="40"/>
                                        </p:tgtEl>
                                        <p:attrNameLst>
                                          <p:attrName>style.rotation</p:attrName>
                                        </p:attrNameLst>
                                      </p:cBhvr>
                                      <p:tavLst>
                                        <p:tav tm="0">
                                          <p:val>
                                            <p:fltVal val="90"/>
                                          </p:val>
                                        </p:tav>
                                        <p:tav tm="100000">
                                          <p:val>
                                            <p:fltVal val="0"/>
                                          </p:val>
                                        </p:tav>
                                      </p:tavLst>
                                    </p:anim>
                                    <p:animEffect transition="in" filter="fade">
                                      <p:cBhvr>
                                        <p:cTn id="36" dur="500"/>
                                        <p:tgtEl>
                                          <p:spTgt spid="40"/>
                                        </p:tgtEl>
                                      </p:cBhvr>
                                    </p:animEffect>
                                  </p:childTnLst>
                                </p:cTn>
                              </p:par>
                            </p:childTnLst>
                          </p:cTn>
                        </p:par>
                        <p:par>
                          <p:cTn id="37" fill="hold">
                            <p:stCondLst>
                              <p:cond delay="2000"/>
                            </p:stCondLst>
                            <p:childTnLst>
                              <p:par>
                                <p:cTn id="38" presetID="31" presetClass="entr" presetSubtype="0" fill="hold" nodeType="after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p:cTn id="40" dur="500" fill="hold"/>
                                        <p:tgtEl>
                                          <p:spTgt spid="43"/>
                                        </p:tgtEl>
                                        <p:attrNameLst>
                                          <p:attrName>ppt_w</p:attrName>
                                        </p:attrNameLst>
                                      </p:cBhvr>
                                      <p:tavLst>
                                        <p:tav tm="0">
                                          <p:val>
                                            <p:fltVal val="0"/>
                                          </p:val>
                                        </p:tav>
                                        <p:tav tm="100000">
                                          <p:val>
                                            <p:strVal val="#ppt_w"/>
                                          </p:val>
                                        </p:tav>
                                      </p:tavLst>
                                    </p:anim>
                                    <p:anim calcmode="lin" valueType="num">
                                      <p:cBhvr>
                                        <p:cTn id="41" dur="500" fill="hold"/>
                                        <p:tgtEl>
                                          <p:spTgt spid="43"/>
                                        </p:tgtEl>
                                        <p:attrNameLst>
                                          <p:attrName>ppt_h</p:attrName>
                                        </p:attrNameLst>
                                      </p:cBhvr>
                                      <p:tavLst>
                                        <p:tav tm="0">
                                          <p:val>
                                            <p:fltVal val="0"/>
                                          </p:val>
                                        </p:tav>
                                        <p:tav tm="100000">
                                          <p:val>
                                            <p:strVal val="#ppt_h"/>
                                          </p:val>
                                        </p:tav>
                                      </p:tavLst>
                                    </p:anim>
                                    <p:anim calcmode="lin" valueType="num">
                                      <p:cBhvr>
                                        <p:cTn id="42" dur="500" fill="hold"/>
                                        <p:tgtEl>
                                          <p:spTgt spid="43"/>
                                        </p:tgtEl>
                                        <p:attrNameLst>
                                          <p:attrName>style.rotation</p:attrName>
                                        </p:attrNameLst>
                                      </p:cBhvr>
                                      <p:tavLst>
                                        <p:tav tm="0">
                                          <p:val>
                                            <p:fltVal val="90"/>
                                          </p:val>
                                        </p:tav>
                                        <p:tav tm="100000">
                                          <p:val>
                                            <p:fltVal val="0"/>
                                          </p:val>
                                        </p:tav>
                                      </p:tavLst>
                                    </p:anim>
                                    <p:animEffect transition="in" filter="fade">
                                      <p:cBhvr>
                                        <p:cTn id="43" dur="500"/>
                                        <p:tgtEl>
                                          <p:spTgt spid="43"/>
                                        </p:tgtEl>
                                      </p:cBhvr>
                                    </p:animEffect>
                                  </p:childTnLst>
                                </p:cTn>
                              </p:par>
                            </p:childTnLst>
                          </p:cTn>
                        </p:par>
                        <p:par>
                          <p:cTn id="44" fill="hold">
                            <p:stCondLst>
                              <p:cond delay="2500"/>
                            </p:stCondLst>
                            <p:childTnLst>
                              <p:par>
                                <p:cTn id="45" presetID="31"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500" fill="hold"/>
                                        <p:tgtEl>
                                          <p:spTgt spid="46"/>
                                        </p:tgtEl>
                                        <p:attrNameLst>
                                          <p:attrName>ppt_w</p:attrName>
                                        </p:attrNameLst>
                                      </p:cBhvr>
                                      <p:tavLst>
                                        <p:tav tm="0">
                                          <p:val>
                                            <p:fltVal val="0"/>
                                          </p:val>
                                        </p:tav>
                                        <p:tav tm="100000">
                                          <p:val>
                                            <p:strVal val="#ppt_w"/>
                                          </p:val>
                                        </p:tav>
                                      </p:tavLst>
                                    </p:anim>
                                    <p:anim calcmode="lin" valueType="num">
                                      <p:cBhvr>
                                        <p:cTn id="48" dur="500" fill="hold"/>
                                        <p:tgtEl>
                                          <p:spTgt spid="46"/>
                                        </p:tgtEl>
                                        <p:attrNameLst>
                                          <p:attrName>ppt_h</p:attrName>
                                        </p:attrNameLst>
                                      </p:cBhvr>
                                      <p:tavLst>
                                        <p:tav tm="0">
                                          <p:val>
                                            <p:fltVal val="0"/>
                                          </p:val>
                                        </p:tav>
                                        <p:tav tm="100000">
                                          <p:val>
                                            <p:strVal val="#ppt_h"/>
                                          </p:val>
                                        </p:tav>
                                      </p:tavLst>
                                    </p:anim>
                                    <p:anim calcmode="lin" valueType="num">
                                      <p:cBhvr>
                                        <p:cTn id="49" dur="500" fill="hold"/>
                                        <p:tgtEl>
                                          <p:spTgt spid="46"/>
                                        </p:tgtEl>
                                        <p:attrNameLst>
                                          <p:attrName>style.rotation</p:attrName>
                                        </p:attrNameLst>
                                      </p:cBhvr>
                                      <p:tavLst>
                                        <p:tav tm="0">
                                          <p:val>
                                            <p:fltVal val="90"/>
                                          </p:val>
                                        </p:tav>
                                        <p:tav tm="100000">
                                          <p:val>
                                            <p:fltVal val="0"/>
                                          </p:val>
                                        </p:tav>
                                      </p:tavLst>
                                    </p:anim>
                                    <p:animEffect transition="in" filter="fade">
                                      <p:cBhvr>
                                        <p:cTn id="50" dur="500"/>
                                        <p:tgtEl>
                                          <p:spTgt spid="46"/>
                                        </p:tgtEl>
                                      </p:cBhvr>
                                    </p:animEffect>
                                  </p:childTnLst>
                                </p:cTn>
                              </p:par>
                            </p:childTnLst>
                          </p:cTn>
                        </p:par>
                        <p:par>
                          <p:cTn id="51" fill="hold">
                            <p:stCondLst>
                              <p:cond delay="3000"/>
                            </p:stCondLst>
                            <p:childTnLst>
                              <p:par>
                                <p:cTn id="52" presetID="31" presetClass="entr" presetSubtype="0"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p:cTn id="54" dur="500" fill="hold"/>
                                        <p:tgtEl>
                                          <p:spTgt spid="53"/>
                                        </p:tgtEl>
                                        <p:attrNameLst>
                                          <p:attrName>ppt_w</p:attrName>
                                        </p:attrNameLst>
                                      </p:cBhvr>
                                      <p:tavLst>
                                        <p:tav tm="0">
                                          <p:val>
                                            <p:fltVal val="0"/>
                                          </p:val>
                                        </p:tav>
                                        <p:tav tm="100000">
                                          <p:val>
                                            <p:strVal val="#ppt_w"/>
                                          </p:val>
                                        </p:tav>
                                      </p:tavLst>
                                    </p:anim>
                                    <p:anim calcmode="lin" valueType="num">
                                      <p:cBhvr>
                                        <p:cTn id="55" dur="500" fill="hold"/>
                                        <p:tgtEl>
                                          <p:spTgt spid="53"/>
                                        </p:tgtEl>
                                        <p:attrNameLst>
                                          <p:attrName>ppt_h</p:attrName>
                                        </p:attrNameLst>
                                      </p:cBhvr>
                                      <p:tavLst>
                                        <p:tav tm="0">
                                          <p:val>
                                            <p:fltVal val="0"/>
                                          </p:val>
                                        </p:tav>
                                        <p:tav tm="100000">
                                          <p:val>
                                            <p:strVal val="#ppt_h"/>
                                          </p:val>
                                        </p:tav>
                                      </p:tavLst>
                                    </p:anim>
                                    <p:anim calcmode="lin" valueType="num">
                                      <p:cBhvr>
                                        <p:cTn id="56" dur="500" fill="hold"/>
                                        <p:tgtEl>
                                          <p:spTgt spid="53"/>
                                        </p:tgtEl>
                                        <p:attrNameLst>
                                          <p:attrName>style.rotation</p:attrName>
                                        </p:attrNameLst>
                                      </p:cBhvr>
                                      <p:tavLst>
                                        <p:tav tm="0">
                                          <p:val>
                                            <p:fltVal val="90"/>
                                          </p:val>
                                        </p:tav>
                                        <p:tav tm="100000">
                                          <p:val>
                                            <p:fltVal val="0"/>
                                          </p:val>
                                        </p:tav>
                                      </p:tavLst>
                                    </p:anim>
                                    <p:animEffect transition="in" filter="fade">
                                      <p:cBhvr>
                                        <p:cTn id="57" dur="500"/>
                                        <p:tgtEl>
                                          <p:spTgt spid="53"/>
                                        </p:tgtEl>
                                      </p:cBhvr>
                                    </p:animEffect>
                                  </p:childTnLst>
                                </p:cTn>
                              </p:par>
                            </p:childTnLst>
                          </p:cTn>
                        </p:par>
                        <p:par>
                          <p:cTn id="58" fill="hold">
                            <p:stCondLst>
                              <p:cond delay="3500"/>
                            </p:stCondLst>
                            <p:childTnLst>
                              <p:par>
                                <p:cTn id="59" presetID="31" presetClass="entr" presetSubtype="0" fill="hold" nodeType="afterEffect">
                                  <p:stCondLst>
                                    <p:cond delay="0"/>
                                  </p:stCondLst>
                                  <p:childTnLst>
                                    <p:set>
                                      <p:cBhvr>
                                        <p:cTn id="60" dur="1" fill="hold">
                                          <p:stCondLst>
                                            <p:cond delay="0"/>
                                          </p:stCondLst>
                                        </p:cTn>
                                        <p:tgtEl>
                                          <p:spTgt spid="56"/>
                                        </p:tgtEl>
                                        <p:attrNameLst>
                                          <p:attrName>style.visibility</p:attrName>
                                        </p:attrNameLst>
                                      </p:cBhvr>
                                      <p:to>
                                        <p:strVal val="visible"/>
                                      </p:to>
                                    </p:set>
                                    <p:anim calcmode="lin" valueType="num">
                                      <p:cBhvr>
                                        <p:cTn id="61" dur="500" fill="hold"/>
                                        <p:tgtEl>
                                          <p:spTgt spid="56"/>
                                        </p:tgtEl>
                                        <p:attrNameLst>
                                          <p:attrName>ppt_w</p:attrName>
                                        </p:attrNameLst>
                                      </p:cBhvr>
                                      <p:tavLst>
                                        <p:tav tm="0">
                                          <p:val>
                                            <p:fltVal val="0"/>
                                          </p:val>
                                        </p:tav>
                                        <p:tav tm="100000">
                                          <p:val>
                                            <p:strVal val="#ppt_w"/>
                                          </p:val>
                                        </p:tav>
                                      </p:tavLst>
                                    </p:anim>
                                    <p:anim calcmode="lin" valueType="num">
                                      <p:cBhvr>
                                        <p:cTn id="62" dur="500" fill="hold"/>
                                        <p:tgtEl>
                                          <p:spTgt spid="56"/>
                                        </p:tgtEl>
                                        <p:attrNameLst>
                                          <p:attrName>ppt_h</p:attrName>
                                        </p:attrNameLst>
                                      </p:cBhvr>
                                      <p:tavLst>
                                        <p:tav tm="0">
                                          <p:val>
                                            <p:fltVal val="0"/>
                                          </p:val>
                                        </p:tav>
                                        <p:tav tm="100000">
                                          <p:val>
                                            <p:strVal val="#ppt_h"/>
                                          </p:val>
                                        </p:tav>
                                      </p:tavLst>
                                    </p:anim>
                                    <p:anim calcmode="lin" valueType="num">
                                      <p:cBhvr>
                                        <p:cTn id="63" dur="500" fill="hold"/>
                                        <p:tgtEl>
                                          <p:spTgt spid="56"/>
                                        </p:tgtEl>
                                        <p:attrNameLst>
                                          <p:attrName>style.rotation</p:attrName>
                                        </p:attrNameLst>
                                      </p:cBhvr>
                                      <p:tavLst>
                                        <p:tav tm="0">
                                          <p:val>
                                            <p:fltVal val="90"/>
                                          </p:val>
                                        </p:tav>
                                        <p:tav tm="100000">
                                          <p:val>
                                            <p:fltVal val="0"/>
                                          </p:val>
                                        </p:tav>
                                      </p:tavLst>
                                    </p:anim>
                                    <p:animEffect transition="in" filter="fade">
                                      <p:cBhvr>
                                        <p:cTn id="64" dur="500"/>
                                        <p:tgtEl>
                                          <p:spTgt spid="56"/>
                                        </p:tgtEl>
                                      </p:cBhvr>
                                    </p:animEffect>
                                  </p:childTnLst>
                                </p:cTn>
                              </p:par>
                            </p:childTnLst>
                          </p:cTn>
                        </p:par>
                        <p:par>
                          <p:cTn id="65" fill="hold">
                            <p:stCondLst>
                              <p:cond delay="4000"/>
                            </p:stCondLst>
                            <p:childTnLst>
                              <p:par>
                                <p:cTn id="66" presetID="31" presetClass="entr" presetSubtype="0" fill="hold" nodeType="afterEffect">
                                  <p:stCondLst>
                                    <p:cond delay="0"/>
                                  </p:stCondLst>
                                  <p:childTnLst>
                                    <p:set>
                                      <p:cBhvr>
                                        <p:cTn id="67" dur="1" fill="hold">
                                          <p:stCondLst>
                                            <p:cond delay="0"/>
                                          </p:stCondLst>
                                        </p:cTn>
                                        <p:tgtEl>
                                          <p:spTgt spid="60"/>
                                        </p:tgtEl>
                                        <p:attrNameLst>
                                          <p:attrName>style.visibility</p:attrName>
                                        </p:attrNameLst>
                                      </p:cBhvr>
                                      <p:to>
                                        <p:strVal val="visible"/>
                                      </p:to>
                                    </p:set>
                                    <p:anim calcmode="lin" valueType="num">
                                      <p:cBhvr>
                                        <p:cTn id="68" dur="500" fill="hold"/>
                                        <p:tgtEl>
                                          <p:spTgt spid="60"/>
                                        </p:tgtEl>
                                        <p:attrNameLst>
                                          <p:attrName>ppt_w</p:attrName>
                                        </p:attrNameLst>
                                      </p:cBhvr>
                                      <p:tavLst>
                                        <p:tav tm="0">
                                          <p:val>
                                            <p:fltVal val="0"/>
                                          </p:val>
                                        </p:tav>
                                        <p:tav tm="100000">
                                          <p:val>
                                            <p:strVal val="#ppt_w"/>
                                          </p:val>
                                        </p:tav>
                                      </p:tavLst>
                                    </p:anim>
                                    <p:anim calcmode="lin" valueType="num">
                                      <p:cBhvr>
                                        <p:cTn id="69" dur="500" fill="hold"/>
                                        <p:tgtEl>
                                          <p:spTgt spid="60"/>
                                        </p:tgtEl>
                                        <p:attrNameLst>
                                          <p:attrName>ppt_h</p:attrName>
                                        </p:attrNameLst>
                                      </p:cBhvr>
                                      <p:tavLst>
                                        <p:tav tm="0">
                                          <p:val>
                                            <p:fltVal val="0"/>
                                          </p:val>
                                        </p:tav>
                                        <p:tav tm="100000">
                                          <p:val>
                                            <p:strVal val="#ppt_h"/>
                                          </p:val>
                                        </p:tav>
                                      </p:tavLst>
                                    </p:anim>
                                    <p:anim calcmode="lin" valueType="num">
                                      <p:cBhvr>
                                        <p:cTn id="70" dur="500" fill="hold"/>
                                        <p:tgtEl>
                                          <p:spTgt spid="60"/>
                                        </p:tgtEl>
                                        <p:attrNameLst>
                                          <p:attrName>style.rotation</p:attrName>
                                        </p:attrNameLst>
                                      </p:cBhvr>
                                      <p:tavLst>
                                        <p:tav tm="0">
                                          <p:val>
                                            <p:fltVal val="90"/>
                                          </p:val>
                                        </p:tav>
                                        <p:tav tm="100000">
                                          <p:val>
                                            <p:fltVal val="0"/>
                                          </p:val>
                                        </p:tav>
                                      </p:tavLst>
                                    </p:anim>
                                    <p:animEffect transition="in" filter="fade">
                                      <p:cBhvr>
                                        <p:cTn id="71" dur="500"/>
                                        <p:tgtEl>
                                          <p:spTgt spid="60"/>
                                        </p:tgtEl>
                                      </p:cBhvr>
                                    </p:animEffect>
                                  </p:childTnLst>
                                </p:cTn>
                              </p:par>
                            </p:childTnLst>
                          </p:cTn>
                        </p:par>
                        <p:par>
                          <p:cTn id="72" fill="hold">
                            <p:stCondLst>
                              <p:cond delay="4500"/>
                            </p:stCondLst>
                            <p:childTnLst>
                              <p:par>
                                <p:cTn id="73" presetID="31" presetClass="entr" presetSubtype="0" fill="hold"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500" fill="hold"/>
                                        <p:tgtEl>
                                          <p:spTgt spid="68"/>
                                        </p:tgtEl>
                                        <p:attrNameLst>
                                          <p:attrName>ppt_w</p:attrName>
                                        </p:attrNameLst>
                                      </p:cBhvr>
                                      <p:tavLst>
                                        <p:tav tm="0">
                                          <p:val>
                                            <p:fltVal val="0"/>
                                          </p:val>
                                        </p:tav>
                                        <p:tav tm="100000">
                                          <p:val>
                                            <p:strVal val="#ppt_w"/>
                                          </p:val>
                                        </p:tav>
                                      </p:tavLst>
                                    </p:anim>
                                    <p:anim calcmode="lin" valueType="num">
                                      <p:cBhvr>
                                        <p:cTn id="76" dur="500" fill="hold"/>
                                        <p:tgtEl>
                                          <p:spTgt spid="68"/>
                                        </p:tgtEl>
                                        <p:attrNameLst>
                                          <p:attrName>ppt_h</p:attrName>
                                        </p:attrNameLst>
                                      </p:cBhvr>
                                      <p:tavLst>
                                        <p:tav tm="0">
                                          <p:val>
                                            <p:fltVal val="0"/>
                                          </p:val>
                                        </p:tav>
                                        <p:tav tm="100000">
                                          <p:val>
                                            <p:strVal val="#ppt_h"/>
                                          </p:val>
                                        </p:tav>
                                      </p:tavLst>
                                    </p:anim>
                                    <p:anim calcmode="lin" valueType="num">
                                      <p:cBhvr>
                                        <p:cTn id="77" dur="500" fill="hold"/>
                                        <p:tgtEl>
                                          <p:spTgt spid="68"/>
                                        </p:tgtEl>
                                        <p:attrNameLst>
                                          <p:attrName>style.rotation</p:attrName>
                                        </p:attrNameLst>
                                      </p:cBhvr>
                                      <p:tavLst>
                                        <p:tav tm="0">
                                          <p:val>
                                            <p:fltVal val="90"/>
                                          </p:val>
                                        </p:tav>
                                        <p:tav tm="100000">
                                          <p:val>
                                            <p:fltVal val="0"/>
                                          </p:val>
                                        </p:tav>
                                      </p:tavLst>
                                    </p:anim>
                                    <p:animEffect transition="in" filter="fade">
                                      <p:cBhvr>
                                        <p:cTn id="78" dur="500"/>
                                        <p:tgtEl>
                                          <p:spTgt spid="68"/>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21" fill="hold" grpId="0" nodeType="clickEffect">
                                  <p:stCondLst>
                                    <p:cond delay="0"/>
                                  </p:stCondLst>
                                  <p:childTnLst>
                                    <p:set>
                                      <p:cBhvr>
                                        <p:cTn id="82" dur="1" fill="hold">
                                          <p:stCondLst>
                                            <p:cond delay="0"/>
                                          </p:stCondLst>
                                        </p:cTn>
                                        <p:tgtEl>
                                          <p:spTgt spid="71"/>
                                        </p:tgtEl>
                                        <p:attrNameLst>
                                          <p:attrName>style.visibility</p:attrName>
                                        </p:attrNameLst>
                                      </p:cBhvr>
                                      <p:to>
                                        <p:strVal val="visible"/>
                                      </p:to>
                                    </p:set>
                                    <p:animEffect transition="in" filter="barn(inVertical)">
                                      <p:cBhvr>
                                        <p:cTn id="8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7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156966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安全是什么？</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82" name="组合 81"/>
          <p:cNvGrpSpPr/>
          <p:nvPr/>
        </p:nvGrpSpPr>
        <p:grpSpPr>
          <a:xfrm>
            <a:off x="4749312" y="2295392"/>
            <a:ext cx="2669904" cy="4157944"/>
            <a:chOff x="7056438" y="2401888"/>
            <a:chExt cx="2671763" cy="4160838"/>
          </a:xfrm>
          <a:effectLst>
            <a:outerShdw blurRad="254000" dist="101600" dir="8100000" sx="102000" sy="102000" algn="tr" rotWithShape="0">
              <a:prstClr val="black">
                <a:alpha val="28000"/>
              </a:prstClr>
            </a:outerShdw>
          </a:effectLst>
        </p:grpSpPr>
        <p:sp>
          <p:nvSpPr>
            <p:cNvPr id="83"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4"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5"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6"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7"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8"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grpSp>
      <p:sp>
        <p:nvSpPr>
          <p:cNvPr id="89" name="矩形 88"/>
          <p:cNvSpPr/>
          <p:nvPr/>
        </p:nvSpPr>
        <p:spPr>
          <a:xfrm>
            <a:off x="4908047" y="2924946"/>
            <a:ext cx="2341668" cy="830997"/>
          </a:xfrm>
          <a:prstGeom prst="rect">
            <a:avLst/>
          </a:prstGeom>
        </p:spPr>
        <p:txBody>
          <a:bodyPr wrap="square">
            <a:spAutoFit/>
          </a:bodyPr>
          <a:lstStyle/>
          <a:p>
            <a:pPr algn="ctr">
              <a:spcBef>
                <a:spcPct val="0"/>
              </a:spcBef>
              <a:buFont typeface="Arial" panose="020B0604020202020204" pitchFamily="34" charset="0"/>
              <a:buNone/>
            </a:pPr>
            <a:r>
              <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rPr>
              <a:t>无危则</a:t>
            </a:r>
            <a:r>
              <a:rPr lang="zh-CN" altLang="en-US" sz="2400" b="1" kern="100" spc="300" dirty="0">
                <a:solidFill>
                  <a:schemeClr val="bg1"/>
                </a:solidFill>
                <a:latin typeface="Impact MT Std" pitchFamily="34" charset="0"/>
                <a:ea typeface="微软雅黑" panose="020B0503020204020204" pitchFamily="34" charset="-122"/>
                <a:cs typeface="Times New Roman" panose="02020603050405020304" pitchFamily="18" charset="0"/>
              </a:rPr>
              <a:t>安</a:t>
            </a:r>
            <a:endParaRPr lang="en-US" altLang="zh-CN" sz="2400" b="1" kern="100" spc="3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ct val="0"/>
              </a:spcBef>
              <a:buFont typeface="Arial" panose="020B0604020202020204" pitchFamily="34" charset="0"/>
              <a:buNone/>
            </a:pPr>
            <a:r>
              <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rPr>
              <a:t>无缺则</a:t>
            </a:r>
            <a:r>
              <a:rPr lang="zh-CN" altLang="en-US" sz="2400" b="1" kern="100" spc="300" dirty="0">
                <a:solidFill>
                  <a:schemeClr val="bg1"/>
                </a:solidFill>
                <a:latin typeface="Impact MT Std" pitchFamily="34" charset="0"/>
                <a:ea typeface="微软雅黑" panose="020B0503020204020204" pitchFamily="34" charset="-122"/>
                <a:cs typeface="Times New Roman" panose="02020603050405020304" pitchFamily="18" charset="0"/>
              </a:rPr>
              <a:t>全</a:t>
            </a:r>
            <a:endPar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endParaRPr>
          </a:p>
        </p:txBody>
      </p:sp>
      <p:sp>
        <p:nvSpPr>
          <p:cNvPr id="110" name="矩形 109"/>
          <p:cNvSpPr/>
          <p:nvPr/>
        </p:nvSpPr>
        <p:spPr>
          <a:xfrm>
            <a:off x="4945458" y="3789042"/>
            <a:ext cx="2341668" cy="461665"/>
          </a:xfrm>
          <a:prstGeom prst="rect">
            <a:avLst/>
          </a:prstGeom>
        </p:spPr>
        <p:txBody>
          <a:bodyPr wrap="square">
            <a:spAutoFit/>
          </a:bodyPr>
          <a:lstStyle/>
          <a:p>
            <a:pPr algn="ctr">
              <a:spcBef>
                <a:spcPct val="0"/>
              </a:spcBef>
              <a:buFont typeface="Arial" panose="020B0604020202020204" pitchFamily="34" charset="0"/>
              <a:buNone/>
            </a:pPr>
            <a:r>
              <a:rPr lang="en-US" altLang="zh-CN" sz="2400" kern="100" spc="300" dirty="0">
                <a:solidFill>
                  <a:schemeClr val="bg1"/>
                </a:solidFill>
                <a:latin typeface="Impact MT Std" pitchFamily="34" charset="0"/>
                <a:ea typeface="微软雅黑" panose="020B0503020204020204" pitchFamily="34" charset="-122"/>
                <a:cs typeface="Times New Roman" panose="02020603050405020304" pitchFamily="18" charset="0"/>
              </a:rPr>
              <a:t>=</a:t>
            </a:r>
            <a:endPar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endParaRPr>
          </a:p>
        </p:txBody>
      </p:sp>
      <p:sp>
        <p:nvSpPr>
          <p:cNvPr id="111" name="矩形 110"/>
          <p:cNvSpPr/>
          <p:nvPr/>
        </p:nvSpPr>
        <p:spPr>
          <a:xfrm>
            <a:off x="4980055" y="4278611"/>
            <a:ext cx="2341668" cy="461665"/>
          </a:xfrm>
          <a:prstGeom prst="rect">
            <a:avLst/>
          </a:prstGeom>
        </p:spPr>
        <p:txBody>
          <a:bodyPr wrap="square">
            <a:spAutoFit/>
          </a:bodyPr>
          <a:lstStyle/>
          <a:p>
            <a:pPr algn="ctr">
              <a:spcBef>
                <a:spcPct val="0"/>
              </a:spcBef>
              <a:buFont typeface="Arial" panose="020B0604020202020204" pitchFamily="34" charset="0"/>
              <a:buNone/>
            </a:pPr>
            <a:r>
              <a:rPr lang="zh-CN" altLang="en-US" sz="2400" b="1" kern="100" spc="300" dirty="0">
                <a:solidFill>
                  <a:schemeClr val="bg1"/>
                </a:solidFill>
                <a:latin typeface="Impact MT Std" pitchFamily="34" charset="0"/>
                <a:ea typeface="微软雅黑" panose="020B0503020204020204" pitchFamily="34" charset="-122"/>
                <a:cs typeface="Times New Roman" panose="02020603050405020304" pitchFamily="18" charset="0"/>
              </a:rPr>
              <a:t>安全</a:t>
            </a:r>
            <a:endPar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endParaRPr>
          </a:p>
        </p:txBody>
      </p:sp>
      <p:cxnSp>
        <p:nvCxnSpPr>
          <p:cNvPr id="112" name="直接连接符 111"/>
          <p:cNvCxnSpPr/>
          <p:nvPr/>
        </p:nvCxnSpPr>
        <p:spPr>
          <a:xfrm flipV="1">
            <a:off x="7421221" y="2712131"/>
            <a:ext cx="253437" cy="342419"/>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
        <p:nvSpPr>
          <p:cNvPr id="113" name="圆角矩形 112"/>
          <p:cNvSpPr/>
          <p:nvPr/>
        </p:nvSpPr>
        <p:spPr>
          <a:xfrm>
            <a:off x="7925278" y="2279248"/>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4" name="TextBox 113"/>
          <p:cNvSpPr txBox="1"/>
          <p:nvPr/>
        </p:nvSpPr>
        <p:spPr>
          <a:xfrm>
            <a:off x="7997286" y="2453378"/>
            <a:ext cx="3416320" cy="369332"/>
          </a:xfrm>
          <a:prstGeom prst="rect">
            <a:avLst/>
          </a:prstGeom>
          <a:noFill/>
        </p:spPr>
        <p:txBody>
          <a:bodyPr wrap="none" rtlCol="0">
            <a:spAutoFit/>
          </a:bodyPr>
          <a:lstStyle/>
          <a:p>
            <a:r>
              <a:rPr lang="zh-CN" altLang="en-US" kern="100" spc="300" dirty="0">
                <a:solidFill>
                  <a:srgbClr val="00153E"/>
                </a:solidFill>
                <a:latin typeface="Impact MT Std" pitchFamily="34" charset="0"/>
                <a:ea typeface="微软雅黑" panose="020B0503020204020204" pitchFamily="34" charset="-122"/>
                <a:cs typeface="Times New Roman" panose="02020603050405020304" pitchFamily="18" charset="0"/>
              </a:rPr>
              <a:t>使人不受伤害和危害的影响</a:t>
            </a:r>
            <a:endParaRPr lang="zh-CN" altLang="en-US" b="1" dirty="0">
              <a:solidFill>
                <a:srgbClr val="00153E"/>
              </a:solidFill>
              <a:latin typeface="+mj-lt"/>
            </a:endParaRPr>
          </a:p>
        </p:txBody>
      </p:sp>
      <p:sp>
        <p:nvSpPr>
          <p:cNvPr id="116" name="圆角矩形 115"/>
          <p:cNvSpPr/>
          <p:nvPr/>
        </p:nvSpPr>
        <p:spPr>
          <a:xfrm>
            <a:off x="444960" y="2305322"/>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7" name="TextBox 116"/>
          <p:cNvSpPr txBox="1"/>
          <p:nvPr/>
        </p:nvSpPr>
        <p:spPr>
          <a:xfrm>
            <a:off x="660985" y="2340955"/>
            <a:ext cx="3082895" cy="646331"/>
          </a:xfrm>
          <a:prstGeom prst="rect">
            <a:avLst/>
          </a:prstGeom>
          <a:noFill/>
        </p:spPr>
        <p:txBody>
          <a:bodyPr wrap="none" rtlCol="0">
            <a:spAutoFit/>
          </a:bodyPr>
          <a:lstStyle/>
          <a:p>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安全 </a:t>
            </a:r>
            <a:r>
              <a:rPr lang="en-US" altLang="zh-CN"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指判明的危险性</a:t>
            </a:r>
            <a:endParaRPr lang="en-US" altLang="zh-CN"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不超过允许的限度</a:t>
            </a:r>
            <a:endParaRPr lang="zh-CN" altLang="en-US" b="1" dirty="0">
              <a:solidFill>
                <a:srgbClr val="00153E"/>
              </a:solidFill>
              <a:latin typeface="微软雅黑" panose="020B0503020204020204" pitchFamily="34" charset="-122"/>
              <a:ea typeface="微软雅黑" panose="020B0503020204020204" pitchFamily="34" charset="-122"/>
            </a:endParaRPr>
          </a:p>
        </p:txBody>
      </p:sp>
      <p:cxnSp>
        <p:nvCxnSpPr>
          <p:cNvPr id="119" name="直接连接符 118"/>
          <p:cNvCxnSpPr/>
          <p:nvPr/>
        </p:nvCxnSpPr>
        <p:spPr>
          <a:xfrm flipH="1" flipV="1">
            <a:off x="4016781" y="2922870"/>
            <a:ext cx="412795" cy="216024"/>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
        <p:nvSpPr>
          <p:cNvPr id="120" name="圆角矩形 119"/>
          <p:cNvSpPr/>
          <p:nvPr/>
        </p:nvSpPr>
        <p:spPr>
          <a:xfrm>
            <a:off x="8501343" y="3568473"/>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21" name="TextBox 120"/>
          <p:cNvSpPr txBox="1"/>
          <p:nvPr/>
        </p:nvSpPr>
        <p:spPr>
          <a:xfrm>
            <a:off x="8573353" y="3742605"/>
            <a:ext cx="2877711" cy="369332"/>
          </a:xfrm>
          <a:prstGeom prst="rect">
            <a:avLst/>
          </a:prstGeom>
          <a:noFill/>
        </p:spPr>
        <p:txBody>
          <a:bodyPr wrap="none" rtlCol="0">
            <a:spAutoFit/>
          </a:bodyPr>
          <a:lstStyle/>
          <a:p>
            <a:r>
              <a:rPr lang="zh-CN" altLang="en-US" kern="100" spc="300" dirty="0">
                <a:solidFill>
                  <a:srgbClr val="00153E"/>
                </a:solidFill>
                <a:latin typeface="Impact MT Std" pitchFamily="34" charset="0"/>
                <a:ea typeface="微软雅黑" panose="020B0503020204020204" pitchFamily="34" charset="-122"/>
                <a:cs typeface="Times New Roman" panose="02020603050405020304" pitchFamily="18" charset="0"/>
              </a:rPr>
              <a:t>没有危险或灾难的威胁</a:t>
            </a:r>
            <a:endParaRPr lang="zh-CN" altLang="en-US" b="1" dirty="0">
              <a:solidFill>
                <a:srgbClr val="00153E"/>
              </a:solidFill>
              <a:latin typeface="+mj-lt"/>
            </a:endParaRPr>
          </a:p>
        </p:txBody>
      </p:sp>
      <p:cxnSp>
        <p:nvCxnSpPr>
          <p:cNvPr id="123" name="直接连接符 122"/>
          <p:cNvCxnSpPr/>
          <p:nvPr/>
        </p:nvCxnSpPr>
        <p:spPr>
          <a:xfrm flipV="1">
            <a:off x="7806748" y="3991723"/>
            <a:ext cx="550579" cy="120214"/>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
        <p:nvSpPr>
          <p:cNvPr id="124" name="圆角矩形 123"/>
          <p:cNvSpPr/>
          <p:nvPr/>
        </p:nvSpPr>
        <p:spPr>
          <a:xfrm>
            <a:off x="217486" y="4007373"/>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25" name="TextBox 124"/>
          <p:cNvSpPr txBox="1"/>
          <p:nvPr/>
        </p:nvSpPr>
        <p:spPr>
          <a:xfrm>
            <a:off x="275797" y="4207213"/>
            <a:ext cx="3416320" cy="369332"/>
          </a:xfrm>
          <a:prstGeom prst="rect">
            <a:avLst/>
          </a:prstGeom>
          <a:noFill/>
        </p:spPr>
        <p:txBody>
          <a:bodyPr wrap="none" rtlCol="0">
            <a:spAutoFit/>
          </a:bodyPr>
          <a:lstStyle/>
          <a:p>
            <a:r>
              <a:rPr lang="zh-CN" altLang="en-US" kern="100" spc="300" dirty="0">
                <a:solidFill>
                  <a:srgbClr val="00153E"/>
                </a:solidFill>
                <a:latin typeface="Impact MT Std" pitchFamily="34" charset="0"/>
                <a:ea typeface="微软雅黑" panose="020B0503020204020204" pitchFamily="34" charset="-122"/>
                <a:cs typeface="Times New Roman" panose="02020603050405020304" pitchFamily="18" charset="0"/>
              </a:rPr>
              <a:t>不受财产损失的威胁的状况</a:t>
            </a:r>
            <a:endParaRPr lang="zh-CN" altLang="en-US" b="1" dirty="0">
              <a:solidFill>
                <a:srgbClr val="00153E"/>
              </a:solidFill>
              <a:latin typeface="+mj-lt"/>
            </a:endParaRPr>
          </a:p>
        </p:txBody>
      </p:sp>
      <p:cxnSp>
        <p:nvCxnSpPr>
          <p:cNvPr id="126" name="直接连接符 125"/>
          <p:cNvCxnSpPr/>
          <p:nvPr/>
        </p:nvCxnSpPr>
        <p:spPr>
          <a:xfrm flipH="1" flipV="1">
            <a:off x="3961903" y="4404273"/>
            <a:ext cx="562366" cy="80739"/>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
        <p:nvSpPr>
          <p:cNvPr id="129" name="圆角矩形 128"/>
          <p:cNvSpPr/>
          <p:nvPr/>
        </p:nvSpPr>
        <p:spPr>
          <a:xfrm>
            <a:off x="4155371" y="1017105"/>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30" name="TextBox 129"/>
          <p:cNvSpPr txBox="1"/>
          <p:nvPr/>
        </p:nvSpPr>
        <p:spPr>
          <a:xfrm>
            <a:off x="4516022" y="1052738"/>
            <a:ext cx="2877711" cy="646331"/>
          </a:xfrm>
          <a:prstGeom prst="rect">
            <a:avLst/>
          </a:prstGeom>
          <a:noFill/>
        </p:spPr>
        <p:txBody>
          <a:bodyPr wrap="none" rtlCol="0">
            <a:spAutoFit/>
          </a:bodyPr>
          <a:lstStyle/>
          <a:p>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没有危险，不产生伤害</a:t>
            </a:r>
            <a:endParaRPr lang="en-US" altLang="zh-CN"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的一种状态</a:t>
            </a:r>
            <a:endParaRPr lang="zh-CN" altLang="en-US" b="1" dirty="0">
              <a:solidFill>
                <a:srgbClr val="00153E"/>
              </a:solidFill>
              <a:latin typeface="微软雅黑" panose="020B0503020204020204" pitchFamily="34" charset="-122"/>
              <a:ea typeface="微软雅黑" panose="020B0503020204020204" pitchFamily="34" charset="-122"/>
            </a:endParaRPr>
          </a:p>
        </p:txBody>
      </p:sp>
      <p:cxnSp>
        <p:nvCxnSpPr>
          <p:cNvPr id="132" name="直接连接符 131"/>
          <p:cNvCxnSpPr/>
          <p:nvPr/>
        </p:nvCxnSpPr>
        <p:spPr>
          <a:xfrm flipV="1">
            <a:off x="6074746" y="1916832"/>
            <a:ext cx="0" cy="288032"/>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1000" fill="hold"/>
                                        <p:tgtEl>
                                          <p:spTgt spid="8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89"/>
                                        </p:tgtEl>
                                        <p:attrNameLst>
                                          <p:attrName>style.visibility</p:attrName>
                                        </p:attrNameLst>
                                      </p:cBhvr>
                                      <p:to>
                                        <p:strVal val="visible"/>
                                      </p:to>
                                    </p:set>
                                    <p:anim calcmode="lin" valueType="num">
                                      <p:cBhvr additive="base">
                                        <p:cTn id="13" dur="500" fill="hold"/>
                                        <p:tgtEl>
                                          <p:spTgt spid="89"/>
                                        </p:tgtEl>
                                        <p:attrNameLst>
                                          <p:attrName>ppt_x</p:attrName>
                                        </p:attrNameLst>
                                      </p:cBhvr>
                                      <p:tavLst>
                                        <p:tav tm="0">
                                          <p:val>
                                            <p:strVal val="#ppt_x"/>
                                          </p:val>
                                        </p:tav>
                                        <p:tav tm="100000">
                                          <p:val>
                                            <p:strVal val="#ppt_x"/>
                                          </p:val>
                                        </p:tav>
                                      </p:tavLst>
                                    </p:anim>
                                    <p:anim calcmode="lin" valueType="num">
                                      <p:cBhvr additive="base">
                                        <p:cTn id="14" dur="500" fill="hold"/>
                                        <p:tgtEl>
                                          <p:spTgt spid="89"/>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110"/>
                                        </p:tgtEl>
                                        <p:attrNameLst>
                                          <p:attrName>style.visibility</p:attrName>
                                        </p:attrNameLst>
                                      </p:cBhvr>
                                      <p:to>
                                        <p:strVal val="visible"/>
                                      </p:to>
                                    </p:set>
                                    <p:anim calcmode="lin" valueType="num">
                                      <p:cBhvr additive="base">
                                        <p:cTn id="17" dur="500" fill="hold"/>
                                        <p:tgtEl>
                                          <p:spTgt spid="110"/>
                                        </p:tgtEl>
                                        <p:attrNameLst>
                                          <p:attrName>ppt_x</p:attrName>
                                        </p:attrNameLst>
                                      </p:cBhvr>
                                      <p:tavLst>
                                        <p:tav tm="0">
                                          <p:val>
                                            <p:strVal val="#ppt_x"/>
                                          </p:val>
                                        </p:tav>
                                        <p:tav tm="100000">
                                          <p:val>
                                            <p:strVal val="#ppt_x"/>
                                          </p:val>
                                        </p:tav>
                                      </p:tavLst>
                                    </p:anim>
                                    <p:anim calcmode="lin" valueType="num">
                                      <p:cBhvr additive="base">
                                        <p:cTn id="18" dur="500" fill="hold"/>
                                        <p:tgtEl>
                                          <p:spTgt spid="110"/>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111"/>
                                        </p:tgtEl>
                                        <p:attrNameLst>
                                          <p:attrName>style.visibility</p:attrName>
                                        </p:attrNameLst>
                                      </p:cBhvr>
                                      <p:to>
                                        <p:strVal val="visible"/>
                                      </p:to>
                                    </p:set>
                                    <p:anim calcmode="lin" valueType="num">
                                      <p:cBhvr additive="base">
                                        <p:cTn id="21" dur="500" fill="hold"/>
                                        <p:tgtEl>
                                          <p:spTgt spid="111"/>
                                        </p:tgtEl>
                                        <p:attrNameLst>
                                          <p:attrName>ppt_x</p:attrName>
                                        </p:attrNameLst>
                                      </p:cBhvr>
                                      <p:tavLst>
                                        <p:tav tm="0">
                                          <p:val>
                                            <p:strVal val="#ppt_x"/>
                                          </p:val>
                                        </p:tav>
                                        <p:tav tm="100000">
                                          <p:val>
                                            <p:strVal val="#ppt_x"/>
                                          </p:val>
                                        </p:tav>
                                      </p:tavLst>
                                    </p:anim>
                                    <p:anim calcmode="lin" valueType="num">
                                      <p:cBhvr additive="base">
                                        <p:cTn id="22" dur="500" fill="hold"/>
                                        <p:tgtEl>
                                          <p:spTgt spid="111"/>
                                        </p:tgtEl>
                                        <p:attrNameLst>
                                          <p:attrName>ppt_y</p:attrName>
                                        </p:attrNameLst>
                                      </p:cBhvr>
                                      <p:tavLst>
                                        <p:tav tm="0">
                                          <p:val>
                                            <p:strVal val="0-#ppt_h/2"/>
                                          </p:val>
                                        </p:tav>
                                        <p:tav tm="100000">
                                          <p:val>
                                            <p:strVal val="#ppt_y"/>
                                          </p:val>
                                        </p:tav>
                                      </p:tavLst>
                                    </p:anim>
                                  </p:childTnLst>
                                </p:cTn>
                              </p:par>
                              <p:par>
                                <p:cTn id="23" presetID="1" presetClass="entr" presetSubtype="0" fill="hold" grpId="0" nodeType="withEffect">
                                  <p:stCondLst>
                                    <p:cond delay="0"/>
                                  </p:stCondLst>
                                  <p:childTnLst>
                                    <p:set>
                                      <p:cBhvr>
                                        <p:cTn id="24" dur="1" fill="hold">
                                          <p:stCondLst>
                                            <p:cond delay="0"/>
                                          </p:stCondLst>
                                        </p:cTn>
                                        <p:tgtEl>
                                          <p:spTgt spid="1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17"/>
                                        </p:tgtEl>
                                        <p:attrNameLst>
                                          <p:attrName>style.visibility</p:attrName>
                                        </p:attrNameLst>
                                      </p:cBhvr>
                                      <p:to>
                                        <p:strVal val="visible"/>
                                      </p:to>
                                    </p:set>
                                    <p:animEffect transition="in" filter="fade">
                                      <p:cBhvr>
                                        <p:cTn id="37" dur="1000"/>
                                        <p:tgtEl>
                                          <p:spTgt spid="117"/>
                                        </p:tgtEl>
                                      </p:cBhvr>
                                    </p:animEffect>
                                    <p:anim calcmode="lin" valueType="num">
                                      <p:cBhvr>
                                        <p:cTn id="38" dur="1000" fill="hold"/>
                                        <p:tgtEl>
                                          <p:spTgt spid="117"/>
                                        </p:tgtEl>
                                        <p:attrNameLst>
                                          <p:attrName>ppt_x</p:attrName>
                                        </p:attrNameLst>
                                      </p:cBhvr>
                                      <p:tavLst>
                                        <p:tav tm="0">
                                          <p:val>
                                            <p:strVal val="#ppt_x"/>
                                          </p:val>
                                        </p:tav>
                                        <p:tav tm="100000">
                                          <p:val>
                                            <p:strVal val="#ppt_x"/>
                                          </p:val>
                                        </p:tav>
                                      </p:tavLst>
                                    </p:anim>
                                    <p:anim calcmode="lin" valueType="num">
                                      <p:cBhvr>
                                        <p:cTn id="39" dur="1000" fill="hold"/>
                                        <p:tgtEl>
                                          <p:spTgt spid="1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4"/>
                                        </p:tgtEl>
                                        <p:attrNameLst>
                                          <p:attrName>style.visibility</p:attrName>
                                        </p:attrNameLst>
                                      </p:cBhvr>
                                      <p:to>
                                        <p:strVal val="visible"/>
                                      </p:to>
                                    </p:set>
                                    <p:animEffect transition="in" filter="fade">
                                      <p:cBhvr>
                                        <p:cTn id="42" dur="1000"/>
                                        <p:tgtEl>
                                          <p:spTgt spid="114"/>
                                        </p:tgtEl>
                                      </p:cBhvr>
                                    </p:animEffect>
                                    <p:anim calcmode="lin" valueType="num">
                                      <p:cBhvr>
                                        <p:cTn id="43" dur="1000" fill="hold"/>
                                        <p:tgtEl>
                                          <p:spTgt spid="114"/>
                                        </p:tgtEl>
                                        <p:attrNameLst>
                                          <p:attrName>ppt_x</p:attrName>
                                        </p:attrNameLst>
                                      </p:cBhvr>
                                      <p:tavLst>
                                        <p:tav tm="0">
                                          <p:val>
                                            <p:strVal val="#ppt_x"/>
                                          </p:val>
                                        </p:tav>
                                        <p:tav tm="100000">
                                          <p:val>
                                            <p:strVal val="#ppt_x"/>
                                          </p:val>
                                        </p:tav>
                                      </p:tavLst>
                                    </p:anim>
                                    <p:anim calcmode="lin" valueType="num">
                                      <p:cBhvr>
                                        <p:cTn id="44" dur="1000" fill="hold"/>
                                        <p:tgtEl>
                                          <p:spTgt spid="1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fade">
                                      <p:cBhvr>
                                        <p:cTn id="47" dur="1000"/>
                                        <p:tgtEl>
                                          <p:spTgt spid="121"/>
                                        </p:tgtEl>
                                      </p:cBhvr>
                                    </p:animEffect>
                                    <p:anim calcmode="lin" valueType="num">
                                      <p:cBhvr>
                                        <p:cTn id="48" dur="1000" fill="hold"/>
                                        <p:tgtEl>
                                          <p:spTgt spid="121"/>
                                        </p:tgtEl>
                                        <p:attrNameLst>
                                          <p:attrName>ppt_x</p:attrName>
                                        </p:attrNameLst>
                                      </p:cBhvr>
                                      <p:tavLst>
                                        <p:tav tm="0">
                                          <p:val>
                                            <p:strVal val="#ppt_x"/>
                                          </p:val>
                                        </p:tav>
                                        <p:tav tm="100000">
                                          <p:val>
                                            <p:strVal val="#ppt_x"/>
                                          </p:val>
                                        </p:tav>
                                      </p:tavLst>
                                    </p:anim>
                                    <p:anim calcmode="lin" valueType="num">
                                      <p:cBhvr>
                                        <p:cTn id="49" dur="1000" fill="hold"/>
                                        <p:tgtEl>
                                          <p:spTgt spid="12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fade">
                                      <p:cBhvr>
                                        <p:cTn id="52" dur="1000"/>
                                        <p:tgtEl>
                                          <p:spTgt spid="125"/>
                                        </p:tgtEl>
                                      </p:cBhvr>
                                    </p:animEffect>
                                    <p:anim calcmode="lin" valueType="num">
                                      <p:cBhvr>
                                        <p:cTn id="53" dur="1000" fill="hold"/>
                                        <p:tgtEl>
                                          <p:spTgt spid="125"/>
                                        </p:tgtEl>
                                        <p:attrNameLst>
                                          <p:attrName>ppt_x</p:attrName>
                                        </p:attrNameLst>
                                      </p:cBhvr>
                                      <p:tavLst>
                                        <p:tav tm="0">
                                          <p:val>
                                            <p:strVal val="#ppt_x"/>
                                          </p:val>
                                        </p:tav>
                                        <p:tav tm="100000">
                                          <p:val>
                                            <p:strVal val="#ppt_x"/>
                                          </p:val>
                                        </p:tav>
                                      </p:tavLst>
                                    </p:anim>
                                    <p:anim calcmode="lin" valueType="num">
                                      <p:cBhvr>
                                        <p:cTn id="54" dur="1000" fill="hold"/>
                                        <p:tgtEl>
                                          <p:spTgt spid="1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30"/>
                                        </p:tgtEl>
                                        <p:attrNameLst>
                                          <p:attrName>style.visibility</p:attrName>
                                        </p:attrNameLst>
                                      </p:cBhvr>
                                      <p:to>
                                        <p:strVal val="visible"/>
                                      </p:to>
                                    </p:set>
                                    <p:animEffect transition="in" filter="fade">
                                      <p:cBhvr>
                                        <p:cTn id="57" dur="1000"/>
                                        <p:tgtEl>
                                          <p:spTgt spid="130"/>
                                        </p:tgtEl>
                                      </p:cBhvr>
                                    </p:animEffect>
                                    <p:anim calcmode="lin" valueType="num">
                                      <p:cBhvr>
                                        <p:cTn id="58" dur="1000" fill="hold"/>
                                        <p:tgtEl>
                                          <p:spTgt spid="130"/>
                                        </p:tgtEl>
                                        <p:attrNameLst>
                                          <p:attrName>ppt_x</p:attrName>
                                        </p:attrNameLst>
                                      </p:cBhvr>
                                      <p:tavLst>
                                        <p:tav tm="0">
                                          <p:val>
                                            <p:strVal val="#ppt_x"/>
                                          </p:val>
                                        </p:tav>
                                        <p:tav tm="100000">
                                          <p:val>
                                            <p:strVal val="#ppt_x"/>
                                          </p:val>
                                        </p:tav>
                                      </p:tavLst>
                                    </p:anim>
                                    <p:anim calcmode="lin" valueType="num">
                                      <p:cBhvr>
                                        <p:cTn id="59" dur="1000" fill="hold"/>
                                        <p:tgtEl>
                                          <p:spTgt spid="1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110" grpId="0"/>
      <p:bldP spid="111" grpId="0"/>
      <p:bldP spid="113" grpId="0" animBg="1"/>
      <p:bldP spid="114" grpId="0"/>
      <p:bldP spid="116" grpId="0" animBg="1"/>
      <p:bldP spid="117" grpId="0"/>
      <p:bldP spid="120" grpId="0" animBg="1"/>
      <p:bldP spid="121" grpId="0"/>
      <p:bldP spid="124" grpId="0" animBg="1"/>
      <p:bldP spid="125" grpId="0"/>
      <p:bldP spid="129" grpId="0" animBg="1"/>
      <p:bldP spid="1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420281" y="2276872"/>
            <a:ext cx="5354619" cy="2111642"/>
            <a:chOff x="2157098" y="2276872"/>
            <a:chExt cx="5354619"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02</a:t>
              </a:r>
              <a:endParaRPr lang="zh-CN" altLang="en-US" sz="6000" b="1" dirty="0">
                <a:solidFill>
                  <a:schemeClr val="bg1"/>
                </a:solidFill>
              </a:endParaRPr>
            </a:p>
          </p:txBody>
        </p:sp>
        <p:sp>
          <p:nvSpPr>
            <p:cNvPr id="34" name="矩形 33"/>
            <p:cNvSpPr/>
            <p:nvPr/>
          </p:nvSpPr>
          <p:spPr>
            <a:xfrm>
              <a:off x="4513411" y="3024861"/>
              <a:ext cx="2998306"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安全为了谁？</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圆角矩形 75"/>
          <p:cNvSpPr/>
          <p:nvPr/>
        </p:nvSpPr>
        <p:spPr>
          <a:xfrm>
            <a:off x="4282812" y="3933086"/>
            <a:ext cx="3869083" cy="1889554"/>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70C0"/>
              </a:solidFill>
            </a:endParaRPr>
          </a:p>
        </p:txBody>
      </p:sp>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156966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安全为了谁？</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60" name="圆角矩形 59"/>
          <p:cNvSpPr/>
          <p:nvPr/>
        </p:nvSpPr>
        <p:spPr>
          <a:xfrm>
            <a:off x="4130412" y="1340768"/>
            <a:ext cx="3869083" cy="1889554"/>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70C0"/>
              </a:solidFill>
            </a:endParaRPr>
          </a:p>
        </p:txBody>
      </p:sp>
      <p:sp>
        <p:nvSpPr>
          <p:cNvPr id="61" name="文本框 9"/>
          <p:cNvSpPr txBox="1"/>
          <p:nvPr/>
        </p:nvSpPr>
        <p:spPr>
          <a:xfrm>
            <a:off x="4680680" y="1990725"/>
            <a:ext cx="2827277" cy="729033"/>
          </a:xfrm>
          <a:prstGeom prst="rect">
            <a:avLst/>
          </a:prstGeom>
          <a:noFill/>
        </p:spPr>
        <p:txBody>
          <a:bodyPr wrap="square" lIns="51422" tIns="25711" rIns="51422" bIns="25711" rtlCol="0">
            <a:spAutoFit/>
          </a:bodyPr>
          <a:lstStyle/>
          <a:p>
            <a:pPr marL="0" lvl="1" algn="ctr"/>
            <a:r>
              <a:rPr lang="zh-CN" altLang="en-US" sz="4400" b="1" kern="0" dirty="0">
                <a:solidFill>
                  <a:schemeClr val="tx1">
                    <a:lumMod val="50000"/>
                    <a:lumOff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大</a:t>
            </a:r>
            <a:endParaRPr lang="en-US" altLang="ko-KR" sz="4400" b="1" kern="0" dirty="0">
              <a:solidFill>
                <a:schemeClr val="tx1">
                  <a:lumMod val="50000"/>
                  <a:lumOff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2" name="圆角矩形 61"/>
          <p:cNvSpPr/>
          <p:nvPr/>
        </p:nvSpPr>
        <p:spPr>
          <a:xfrm>
            <a:off x="7280063" y="1477471"/>
            <a:ext cx="3858086" cy="1667321"/>
          </a:xfrm>
          <a:prstGeom prst="roundRect">
            <a:avLst>
              <a:gd name="adj" fmla="val 11271"/>
            </a:avLst>
          </a:prstGeom>
          <a:solidFill>
            <a:srgbClr val="C00000"/>
          </a:solidFill>
          <a:ln w="19050">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B0F0"/>
              </a:solidFill>
            </a:endParaRPr>
          </a:p>
        </p:txBody>
      </p:sp>
      <p:sp>
        <p:nvSpPr>
          <p:cNvPr id="63" name="圆角矩形 62"/>
          <p:cNvSpPr/>
          <p:nvPr/>
        </p:nvSpPr>
        <p:spPr>
          <a:xfrm>
            <a:off x="7589771" y="1568340"/>
            <a:ext cx="4052432" cy="1460760"/>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64" name="圆角矩形 63"/>
          <p:cNvSpPr/>
          <p:nvPr/>
        </p:nvSpPr>
        <p:spPr>
          <a:xfrm>
            <a:off x="1129036" y="1469316"/>
            <a:ext cx="3872327" cy="1667321"/>
          </a:xfrm>
          <a:prstGeom prst="roundRect">
            <a:avLst>
              <a:gd name="adj" fmla="val 11271"/>
            </a:avLst>
          </a:prstGeom>
          <a:solidFill>
            <a:srgbClr val="C00000"/>
          </a:solidFill>
          <a:ln w="19050">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B0F0"/>
              </a:solidFill>
            </a:endParaRPr>
          </a:p>
        </p:txBody>
      </p:sp>
      <p:sp>
        <p:nvSpPr>
          <p:cNvPr id="65" name="圆角矩形 64"/>
          <p:cNvSpPr/>
          <p:nvPr/>
        </p:nvSpPr>
        <p:spPr>
          <a:xfrm>
            <a:off x="624980" y="1556792"/>
            <a:ext cx="4052432" cy="1460760"/>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66" name="矩形 65"/>
          <p:cNvSpPr/>
          <p:nvPr/>
        </p:nvSpPr>
        <p:spPr>
          <a:xfrm>
            <a:off x="8262038" y="2022715"/>
            <a:ext cx="2512091" cy="525657"/>
          </a:xfrm>
          <a:prstGeom prst="rect">
            <a:avLst/>
          </a:prstGeom>
        </p:spPr>
        <p:txBody>
          <a:bodyPr wrap="square">
            <a:spAutoFit/>
          </a:bodyPr>
          <a:lstStyle/>
          <a:p>
            <a:pPr algn="just">
              <a:lnSpc>
                <a:spcPct val="13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为了 企业的发展</a:t>
            </a:r>
          </a:p>
        </p:txBody>
      </p:sp>
      <p:sp>
        <p:nvSpPr>
          <p:cNvPr id="67" name="矩形 66"/>
          <p:cNvSpPr/>
          <p:nvPr/>
        </p:nvSpPr>
        <p:spPr>
          <a:xfrm>
            <a:off x="1437975" y="2022716"/>
            <a:ext cx="2689169" cy="525657"/>
          </a:xfrm>
          <a:prstGeom prst="rect">
            <a:avLst/>
          </a:prstGeom>
        </p:spPr>
        <p:txBody>
          <a:bodyPr wrap="square">
            <a:spAutoFit/>
          </a:bodyPr>
          <a:lstStyle/>
          <a:p>
            <a:pPr algn="just">
              <a:lnSpc>
                <a:spcPct val="13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为了 社会的稳定</a:t>
            </a:r>
          </a:p>
        </p:txBody>
      </p:sp>
      <p:sp>
        <p:nvSpPr>
          <p:cNvPr id="69" name="文本框 9"/>
          <p:cNvSpPr txBox="1"/>
          <p:nvPr/>
        </p:nvSpPr>
        <p:spPr>
          <a:xfrm>
            <a:off x="4680680" y="4496292"/>
            <a:ext cx="2827277" cy="729033"/>
          </a:xfrm>
          <a:prstGeom prst="rect">
            <a:avLst/>
          </a:prstGeom>
          <a:noFill/>
        </p:spPr>
        <p:txBody>
          <a:bodyPr wrap="square" lIns="51422" tIns="25711" rIns="51422" bIns="25711" rtlCol="0">
            <a:spAutoFit/>
          </a:bodyPr>
          <a:lstStyle/>
          <a:p>
            <a:pPr marL="0" lvl="1" algn="ctr"/>
            <a:r>
              <a:rPr lang="zh-CN" altLang="en-US" sz="4400" b="1" kern="0" dirty="0">
                <a:solidFill>
                  <a:schemeClr val="tx1">
                    <a:lumMod val="50000"/>
                    <a:lumOff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a:t>
            </a:r>
            <a:endParaRPr lang="en-US" altLang="ko-KR" sz="4400" b="1" kern="0" dirty="0">
              <a:solidFill>
                <a:schemeClr val="tx1">
                  <a:lumMod val="50000"/>
                  <a:lumOff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0" name="圆角矩形 69"/>
          <p:cNvSpPr/>
          <p:nvPr/>
        </p:nvSpPr>
        <p:spPr>
          <a:xfrm>
            <a:off x="7280062" y="4052360"/>
            <a:ext cx="3858087" cy="1667321"/>
          </a:xfrm>
          <a:prstGeom prst="roundRect">
            <a:avLst>
              <a:gd name="adj" fmla="val 11271"/>
            </a:avLst>
          </a:prstGeom>
          <a:solidFill>
            <a:srgbClr val="C00000"/>
          </a:solidFill>
          <a:ln w="19050">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B0F0"/>
              </a:solidFill>
            </a:endParaRPr>
          </a:p>
        </p:txBody>
      </p:sp>
      <p:sp>
        <p:nvSpPr>
          <p:cNvPr id="71" name="圆角矩形 70"/>
          <p:cNvSpPr/>
          <p:nvPr/>
        </p:nvSpPr>
        <p:spPr>
          <a:xfrm>
            <a:off x="7631009" y="4149080"/>
            <a:ext cx="4052432" cy="1460760"/>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2" name="圆角矩形 71"/>
          <p:cNvSpPr/>
          <p:nvPr/>
        </p:nvSpPr>
        <p:spPr>
          <a:xfrm>
            <a:off x="1129036" y="4044205"/>
            <a:ext cx="3872327" cy="1667321"/>
          </a:xfrm>
          <a:prstGeom prst="roundRect">
            <a:avLst>
              <a:gd name="adj" fmla="val 11271"/>
            </a:avLst>
          </a:prstGeom>
          <a:solidFill>
            <a:srgbClr val="C00000"/>
          </a:solidFill>
          <a:ln w="19050">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B0F0"/>
              </a:solidFill>
            </a:endParaRPr>
          </a:p>
        </p:txBody>
      </p:sp>
      <p:sp>
        <p:nvSpPr>
          <p:cNvPr id="73" name="圆角矩形 72"/>
          <p:cNvSpPr/>
          <p:nvPr/>
        </p:nvSpPr>
        <p:spPr>
          <a:xfrm>
            <a:off x="624980" y="4149080"/>
            <a:ext cx="4052432" cy="1460760"/>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0" dirty="0"/>
              <a:t>为了企业的发展</a:t>
            </a:r>
          </a:p>
        </p:txBody>
      </p:sp>
      <p:sp>
        <p:nvSpPr>
          <p:cNvPr id="77" name="矩形 76"/>
          <p:cNvSpPr/>
          <p:nvPr/>
        </p:nvSpPr>
        <p:spPr>
          <a:xfrm>
            <a:off x="1386717" y="4591631"/>
            <a:ext cx="2528957" cy="525657"/>
          </a:xfrm>
          <a:prstGeom prst="rect">
            <a:avLst/>
          </a:prstGeom>
        </p:spPr>
        <p:txBody>
          <a:bodyPr wrap="square">
            <a:spAutoFit/>
          </a:bodyPr>
          <a:lstStyle/>
          <a:p>
            <a:pPr algn="just">
              <a:lnSpc>
                <a:spcPct val="13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为了 职工的健康</a:t>
            </a:r>
          </a:p>
        </p:txBody>
      </p:sp>
      <p:sp>
        <p:nvSpPr>
          <p:cNvPr id="78" name="矩形 77"/>
          <p:cNvSpPr/>
          <p:nvPr/>
        </p:nvSpPr>
        <p:spPr>
          <a:xfrm>
            <a:off x="8167937" y="4599786"/>
            <a:ext cx="3093264" cy="525657"/>
          </a:xfrm>
          <a:prstGeom prst="rect">
            <a:avLst/>
          </a:prstGeom>
        </p:spPr>
        <p:txBody>
          <a:bodyPr wrap="square">
            <a:spAutoFit/>
          </a:bodyPr>
          <a:lstStyle/>
          <a:p>
            <a:pPr algn="just">
              <a:lnSpc>
                <a:spcPct val="13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为了 家庭的幸福安宁</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cBhvr additive="base">
                                        <p:cTn id="14" dur="500" fill="hold"/>
                                        <p:tgtEl>
                                          <p:spTgt spid="62"/>
                                        </p:tgtEl>
                                        <p:attrNameLst>
                                          <p:attrName>ppt_x</p:attrName>
                                        </p:attrNameLst>
                                      </p:cBhvr>
                                      <p:tavLst>
                                        <p:tav tm="0">
                                          <p:val>
                                            <p:strVal val="1+#ppt_w/2"/>
                                          </p:val>
                                        </p:tav>
                                        <p:tav tm="100000">
                                          <p:val>
                                            <p:strVal val="#ppt_x"/>
                                          </p:val>
                                        </p:tav>
                                      </p:tavLst>
                                    </p:anim>
                                    <p:anim calcmode="lin" valueType="num">
                                      <p:cBhvr additive="base">
                                        <p:cTn id="15" dur="500" fill="hold"/>
                                        <p:tgtEl>
                                          <p:spTgt spid="62"/>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fill="hold"/>
                                        <p:tgtEl>
                                          <p:spTgt spid="63"/>
                                        </p:tgtEl>
                                        <p:attrNameLst>
                                          <p:attrName>ppt_x</p:attrName>
                                        </p:attrNameLst>
                                      </p:cBhvr>
                                      <p:tavLst>
                                        <p:tav tm="0">
                                          <p:val>
                                            <p:strVal val="1+#ppt_w/2"/>
                                          </p:val>
                                        </p:tav>
                                        <p:tav tm="100000">
                                          <p:val>
                                            <p:strVal val="#ppt_x"/>
                                          </p:val>
                                        </p:tav>
                                      </p:tavLst>
                                    </p:anim>
                                    <p:anim calcmode="lin" valueType="num">
                                      <p:cBhvr additive="base">
                                        <p:cTn id="19" dur="500" fill="hold"/>
                                        <p:tgtEl>
                                          <p:spTgt spid="63"/>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additive="base">
                                        <p:cTn id="22" dur="500" fill="hold"/>
                                        <p:tgtEl>
                                          <p:spTgt spid="66"/>
                                        </p:tgtEl>
                                        <p:attrNameLst>
                                          <p:attrName>ppt_x</p:attrName>
                                        </p:attrNameLst>
                                      </p:cBhvr>
                                      <p:tavLst>
                                        <p:tav tm="0">
                                          <p:val>
                                            <p:strVal val="1+#ppt_w/2"/>
                                          </p:val>
                                        </p:tav>
                                        <p:tav tm="100000">
                                          <p:val>
                                            <p:strVal val="#ppt_x"/>
                                          </p:val>
                                        </p:tav>
                                      </p:tavLst>
                                    </p:anim>
                                    <p:anim calcmode="lin" valueType="num">
                                      <p:cBhvr additive="base">
                                        <p:cTn id="23" dur="500" fill="hold"/>
                                        <p:tgtEl>
                                          <p:spTgt spid="6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64"/>
                                        </p:tgtEl>
                                        <p:attrNameLst>
                                          <p:attrName>style.visibility</p:attrName>
                                        </p:attrNameLst>
                                      </p:cBhvr>
                                      <p:to>
                                        <p:strVal val="visible"/>
                                      </p:to>
                                    </p:set>
                                    <p:anim calcmode="lin" valueType="num">
                                      <p:cBhvr additive="base">
                                        <p:cTn id="26" dur="500" fill="hold"/>
                                        <p:tgtEl>
                                          <p:spTgt spid="64"/>
                                        </p:tgtEl>
                                        <p:attrNameLst>
                                          <p:attrName>ppt_x</p:attrName>
                                        </p:attrNameLst>
                                      </p:cBhvr>
                                      <p:tavLst>
                                        <p:tav tm="0">
                                          <p:val>
                                            <p:strVal val="0-#ppt_w/2"/>
                                          </p:val>
                                        </p:tav>
                                        <p:tav tm="100000">
                                          <p:val>
                                            <p:strVal val="#ppt_x"/>
                                          </p:val>
                                        </p:tav>
                                      </p:tavLst>
                                    </p:anim>
                                    <p:anim calcmode="lin" valueType="num">
                                      <p:cBhvr additive="base">
                                        <p:cTn id="27" dur="500" fill="hold"/>
                                        <p:tgtEl>
                                          <p:spTgt spid="64"/>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65"/>
                                        </p:tgtEl>
                                        <p:attrNameLst>
                                          <p:attrName>style.visibility</p:attrName>
                                        </p:attrNameLst>
                                      </p:cBhvr>
                                      <p:to>
                                        <p:strVal val="visible"/>
                                      </p:to>
                                    </p:set>
                                    <p:anim calcmode="lin" valueType="num">
                                      <p:cBhvr additive="base">
                                        <p:cTn id="30" dur="500" fill="hold"/>
                                        <p:tgtEl>
                                          <p:spTgt spid="65"/>
                                        </p:tgtEl>
                                        <p:attrNameLst>
                                          <p:attrName>ppt_x</p:attrName>
                                        </p:attrNameLst>
                                      </p:cBhvr>
                                      <p:tavLst>
                                        <p:tav tm="0">
                                          <p:val>
                                            <p:strVal val="0-#ppt_w/2"/>
                                          </p:val>
                                        </p:tav>
                                        <p:tav tm="100000">
                                          <p:val>
                                            <p:strVal val="#ppt_x"/>
                                          </p:val>
                                        </p:tav>
                                      </p:tavLst>
                                    </p:anim>
                                    <p:anim calcmode="lin" valueType="num">
                                      <p:cBhvr additive="base">
                                        <p:cTn id="31" dur="500" fill="hold"/>
                                        <p:tgtEl>
                                          <p:spTgt spid="6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0-#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par>
                                <p:cTn id="36" presetID="10" presetClass="entr" presetSubtype="0"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500"/>
                                        <p:tgtEl>
                                          <p:spTgt spid="69"/>
                                        </p:tgtEl>
                                      </p:cBhvr>
                                    </p:animEffect>
                                  </p:childTnLst>
                                </p:cTn>
                              </p:par>
                            </p:childTnLst>
                          </p:cTn>
                        </p:par>
                        <p:par>
                          <p:cTn id="39" fill="hold">
                            <p:stCondLst>
                              <p:cond delay="1000"/>
                            </p:stCondLst>
                            <p:childTnLst>
                              <p:par>
                                <p:cTn id="40" presetID="2" presetClass="entr" presetSubtype="2"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1+#ppt_w/2"/>
                                          </p:val>
                                        </p:tav>
                                        <p:tav tm="100000">
                                          <p:val>
                                            <p:strVal val="#ppt_x"/>
                                          </p:val>
                                        </p:tav>
                                      </p:tavLst>
                                    </p:anim>
                                    <p:anim calcmode="lin" valueType="num">
                                      <p:cBhvr additive="base">
                                        <p:cTn id="43" dur="500" fill="hold"/>
                                        <p:tgtEl>
                                          <p:spTgt spid="7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1+#ppt_w/2"/>
                                          </p:val>
                                        </p:tav>
                                        <p:tav tm="100000">
                                          <p:val>
                                            <p:strVal val="#ppt_x"/>
                                          </p:val>
                                        </p:tav>
                                      </p:tavLst>
                                    </p:anim>
                                    <p:anim calcmode="lin" valueType="num">
                                      <p:cBhvr additive="base">
                                        <p:cTn id="47" dur="500" fill="hold"/>
                                        <p:tgtEl>
                                          <p:spTgt spid="7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0-#ppt_w/2"/>
                                          </p:val>
                                        </p:tav>
                                        <p:tav tm="100000">
                                          <p:val>
                                            <p:strVal val="#ppt_x"/>
                                          </p:val>
                                        </p:tav>
                                      </p:tavLst>
                                    </p:anim>
                                    <p:anim calcmode="lin" valueType="num">
                                      <p:cBhvr additive="base">
                                        <p:cTn id="51" dur="500" fill="hold"/>
                                        <p:tgtEl>
                                          <p:spTgt spid="72"/>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0-#ppt_w/2"/>
                                          </p:val>
                                        </p:tav>
                                        <p:tav tm="100000">
                                          <p:val>
                                            <p:strVal val="#ppt_x"/>
                                          </p:val>
                                        </p:tav>
                                      </p:tavLst>
                                    </p:anim>
                                    <p:anim calcmode="lin" valueType="num">
                                      <p:cBhvr additive="base">
                                        <p:cTn id="55" dur="500" fill="hold"/>
                                        <p:tgtEl>
                                          <p:spTgt spid="73"/>
                                        </p:tgtEl>
                                        <p:attrNameLst>
                                          <p:attrName>ppt_y</p:attrName>
                                        </p:attrNameLst>
                                      </p:cBhvr>
                                      <p:tavLst>
                                        <p:tav tm="0">
                                          <p:val>
                                            <p:strVal val="#ppt_y"/>
                                          </p:val>
                                        </p:tav>
                                        <p:tav tm="100000">
                                          <p:val>
                                            <p:strVal val="#ppt_y"/>
                                          </p:val>
                                        </p:tav>
                                      </p:tavLst>
                                    </p:anim>
                                  </p:childTnLst>
                                </p:cTn>
                              </p:par>
                            </p:childTnLst>
                          </p:cTn>
                        </p:par>
                        <p:par>
                          <p:cTn id="56" fill="hold">
                            <p:stCondLst>
                              <p:cond delay="1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par>
                                <p:cTn id="60" presetID="2" presetClass="entr" presetSubtype="8"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500" fill="hold"/>
                                        <p:tgtEl>
                                          <p:spTgt spid="77"/>
                                        </p:tgtEl>
                                        <p:attrNameLst>
                                          <p:attrName>ppt_x</p:attrName>
                                        </p:attrNameLst>
                                      </p:cBhvr>
                                      <p:tavLst>
                                        <p:tav tm="0">
                                          <p:val>
                                            <p:strVal val="0-#ppt_w/2"/>
                                          </p:val>
                                        </p:tav>
                                        <p:tav tm="100000">
                                          <p:val>
                                            <p:strVal val="#ppt_x"/>
                                          </p:val>
                                        </p:tav>
                                      </p:tavLst>
                                    </p:anim>
                                    <p:anim calcmode="lin" valueType="num">
                                      <p:cBhvr additive="base">
                                        <p:cTn id="63" dur="500" fill="hold"/>
                                        <p:tgtEl>
                                          <p:spTgt spid="77"/>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78"/>
                                        </p:tgtEl>
                                        <p:attrNameLst>
                                          <p:attrName>style.visibility</p:attrName>
                                        </p:attrNameLst>
                                      </p:cBhvr>
                                      <p:to>
                                        <p:strVal val="visible"/>
                                      </p:to>
                                    </p:set>
                                    <p:anim calcmode="lin" valueType="num">
                                      <p:cBhvr additive="base">
                                        <p:cTn id="66" dur="500" fill="hold"/>
                                        <p:tgtEl>
                                          <p:spTgt spid="78"/>
                                        </p:tgtEl>
                                        <p:attrNameLst>
                                          <p:attrName>ppt_x</p:attrName>
                                        </p:attrNameLst>
                                      </p:cBhvr>
                                      <p:tavLst>
                                        <p:tav tm="0">
                                          <p:val>
                                            <p:strVal val="1+#ppt_w/2"/>
                                          </p:val>
                                        </p:tav>
                                        <p:tav tm="100000">
                                          <p:val>
                                            <p:strVal val="#ppt_x"/>
                                          </p:val>
                                        </p:tav>
                                      </p:tavLst>
                                    </p:anim>
                                    <p:anim calcmode="lin" valueType="num">
                                      <p:cBhvr additive="base">
                                        <p:cTn id="67"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60" grpId="0" animBg="1"/>
      <p:bldP spid="61" grpId="0"/>
      <p:bldP spid="62" grpId="0" animBg="1"/>
      <p:bldP spid="63" grpId="0" animBg="1"/>
      <p:bldP spid="64" grpId="0" animBg="1"/>
      <p:bldP spid="65" grpId="0" animBg="1"/>
      <p:bldP spid="66" grpId="0"/>
      <p:bldP spid="67" grpId="0"/>
      <p:bldP spid="69" grpId="0"/>
      <p:bldP spid="70" grpId="0" animBg="1"/>
      <p:bldP spid="71" grpId="0" animBg="1"/>
      <p:bldP spid="72" grpId="0" animBg="1"/>
      <p:bldP spid="73" grpId="0" animBg="1"/>
      <p:bldP spid="77" grpId="0"/>
      <p:bldP spid="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157927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安全为了谁？</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6" name="组合 5"/>
          <p:cNvGrpSpPr/>
          <p:nvPr/>
        </p:nvGrpSpPr>
        <p:grpSpPr>
          <a:xfrm>
            <a:off x="1417067" y="1906415"/>
            <a:ext cx="4364358" cy="3837031"/>
            <a:chOff x="1417067" y="1906414"/>
            <a:chExt cx="4364357" cy="3837031"/>
          </a:xfrm>
        </p:grpSpPr>
        <p:grpSp>
          <p:nvGrpSpPr>
            <p:cNvPr id="22" name="组合 21"/>
            <p:cNvGrpSpPr/>
            <p:nvPr/>
          </p:nvGrpSpPr>
          <p:grpSpPr>
            <a:xfrm>
              <a:off x="1417067" y="1906414"/>
              <a:ext cx="4364357" cy="3837031"/>
              <a:chOff x="7172738" y="1876570"/>
              <a:chExt cx="4037417" cy="3549594"/>
            </a:xfrm>
          </p:grpSpPr>
          <p:sp>
            <p:nvSpPr>
              <p:cNvPr id="23" name="圆角矩形 22"/>
              <p:cNvSpPr/>
              <p:nvPr/>
            </p:nvSpPr>
            <p:spPr>
              <a:xfrm>
                <a:off x="7172738" y="1876570"/>
                <a:ext cx="4037417" cy="1039043"/>
              </a:xfrm>
              <a:prstGeom prst="roundRect">
                <a:avLst>
                  <a:gd name="adj" fmla="val 11271"/>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0"/>
              </a:p>
            </p:txBody>
          </p:sp>
          <p:sp>
            <p:nvSpPr>
              <p:cNvPr id="24" name="圆角矩形 23"/>
              <p:cNvSpPr/>
              <p:nvPr/>
            </p:nvSpPr>
            <p:spPr>
              <a:xfrm>
                <a:off x="7172738" y="3068960"/>
                <a:ext cx="4037417" cy="2357204"/>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25" name="组合 24"/>
              <p:cNvGrpSpPr/>
              <p:nvPr/>
            </p:nvGrpSpPr>
            <p:grpSpPr>
              <a:xfrm rot="16200000">
                <a:off x="7491684" y="2898091"/>
                <a:ext cx="527587" cy="130584"/>
                <a:chOff x="5856449" y="4396591"/>
                <a:chExt cx="527587" cy="130584"/>
              </a:xfrm>
            </p:grpSpPr>
            <p:sp>
              <p:nvSpPr>
                <p:cNvPr id="31" name="椭圆 30"/>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32" name="椭圆 31"/>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33" name="圆角矩形 32"/>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34" name="圆角矩形 33"/>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grpSp>
          <p:grpSp>
            <p:nvGrpSpPr>
              <p:cNvPr id="26" name="组合 25"/>
              <p:cNvGrpSpPr/>
              <p:nvPr/>
            </p:nvGrpSpPr>
            <p:grpSpPr>
              <a:xfrm rot="16200000">
                <a:off x="10291574" y="2898091"/>
                <a:ext cx="527587" cy="130584"/>
                <a:chOff x="5856449" y="4396591"/>
                <a:chExt cx="527587" cy="130584"/>
              </a:xfrm>
            </p:grpSpPr>
            <p:sp>
              <p:nvSpPr>
                <p:cNvPr id="27" name="椭圆 26"/>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28" name="椭圆 27"/>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29" name="圆角矩形 28"/>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30" name="圆角矩形 29"/>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grpSp>
        </p:grpSp>
        <p:sp>
          <p:nvSpPr>
            <p:cNvPr id="35" name="TextBox 499"/>
            <p:cNvSpPr txBox="1"/>
            <p:nvPr/>
          </p:nvSpPr>
          <p:spPr>
            <a:xfrm>
              <a:off x="3214171" y="2144840"/>
              <a:ext cx="770150" cy="646331"/>
            </a:xfrm>
            <a:prstGeom prst="rect">
              <a:avLst/>
            </a:prstGeom>
            <a:noFill/>
          </p:spPr>
          <p:txBody>
            <a:bodyPr wrap="square" rtlCol="0" anchor="ctr">
              <a:spAutoFit/>
            </a:bodyPr>
            <a:lstStyle/>
            <a:p>
              <a:pPr lvl="0" algn="r"/>
              <a:r>
                <a:rPr lang="en-US" altLang="zh-CN" sz="3600" b="1" dirty="0">
                  <a:solidFill>
                    <a:schemeClr val="bg1"/>
                  </a:solidFill>
                  <a:latin typeface="微软雅黑" panose="020B0503020204020204" pitchFamily="34" charset="-122"/>
                  <a:ea typeface="微软雅黑" panose="020B0503020204020204" pitchFamily="34" charset="-122"/>
                  <a:cs typeface="UKIJ Qolyazma" pitchFamily="18" charset="0"/>
                </a:rPr>
                <a:t>01</a:t>
              </a:r>
              <a:endParaRPr lang="zh-CN" altLang="en-US" sz="3600" b="1"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grpSp>
          <p:nvGrpSpPr>
            <p:cNvPr id="4" name="组合 3"/>
            <p:cNvGrpSpPr/>
            <p:nvPr/>
          </p:nvGrpSpPr>
          <p:grpSpPr>
            <a:xfrm>
              <a:off x="2137147" y="3429000"/>
              <a:ext cx="2374492" cy="492443"/>
              <a:chOff x="2275324" y="3429000"/>
              <a:chExt cx="2374492" cy="492443"/>
            </a:xfrm>
          </p:grpSpPr>
          <p:sp>
            <p:nvSpPr>
              <p:cNvPr id="36" name="矩形 35"/>
              <p:cNvSpPr/>
              <p:nvPr/>
            </p:nvSpPr>
            <p:spPr>
              <a:xfrm>
                <a:off x="2548674" y="3429000"/>
                <a:ext cx="2101142" cy="492443"/>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没有社会的和谐 </a:t>
                </a:r>
              </a:p>
            </p:txBody>
          </p:sp>
          <p:sp>
            <p:nvSpPr>
              <p:cNvPr id="3" name="椭圆 2"/>
              <p:cNvSpPr/>
              <p:nvPr/>
            </p:nvSpPr>
            <p:spPr>
              <a:xfrm>
                <a:off x="2275324" y="3636298"/>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nvGrpSpPr>
            <p:cNvPr id="40" name="组合 39"/>
            <p:cNvGrpSpPr/>
            <p:nvPr/>
          </p:nvGrpSpPr>
          <p:grpSpPr>
            <a:xfrm>
              <a:off x="2137147" y="4040190"/>
              <a:ext cx="2719014" cy="492443"/>
              <a:chOff x="2275324" y="3429000"/>
              <a:chExt cx="2719014" cy="492443"/>
            </a:xfrm>
          </p:grpSpPr>
          <p:sp>
            <p:nvSpPr>
              <p:cNvPr id="41" name="矩形 40"/>
              <p:cNvSpPr/>
              <p:nvPr/>
            </p:nvSpPr>
            <p:spPr>
              <a:xfrm>
                <a:off x="2548674" y="3429000"/>
                <a:ext cx="2445664" cy="492443"/>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就没有企业的发展</a:t>
                </a:r>
              </a:p>
            </p:txBody>
          </p:sp>
          <p:sp>
            <p:nvSpPr>
              <p:cNvPr id="42" name="椭圆 41"/>
              <p:cNvSpPr/>
              <p:nvPr/>
            </p:nvSpPr>
            <p:spPr>
              <a:xfrm>
                <a:off x="2275324" y="3636298"/>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nvGrpSpPr>
            <p:cNvPr id="43" name="组合 42"/>
            <p:cNvGrpSpPr/>
            <p:nvPr/>
          </p:nvGrpSpPr>
          <p:grpSpPr>
            <a:xfrm>
              <a:off x="2137147" y="4651379"/>
              <a:ext cx="3024336" cy="892552"/>
              <a:chOff x="2275324" y="3429000"/>
              <a:chExt cx="3024336" cy="892552"/>
            </a:xfrm>
          </p:grpSpPr>
          <p:sp>
            <p:nvSpPr>
              <p:cNvPr id="44" name="矩形 43"/>
              <p:cNvSpPr/>
              <p:nvPr/>
            </p:nvSpPr>
            <p:spPr>
              <a:xfrm>
                <a:off x="2548674" y="3429000"/>
                <a:ext cx="2750986" cy="892552"/>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职工群众的生活质量就难以提高</a:t>
                </a:r>
              </a:p>
            </p:txBody>
          </p:sp>
          <p:sp>
            <p:nvSpPr>
              <p:cNvPr id="45" name="椭圆 44"/>
              <p:cNvSpPr/>
              <p:nvPr/>
            </p:nvSpPr>
            <p:spPr>
              <a:xfrm>
                <a:off x="2275324" y="3636298"/>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grpSp>
        <p:nvGrpSpPr>
          <p:cNvPr id="5" name="组合 4"/>
          <p:cNvGrpSpPr/>
          <p:nvPr/>
        </p:nvGrpSpPr>
        <p:grpSpPr>
          <a:xfrm>
            <a:off x="6529634" y="1906415"/>
            <a:ext cx="4364358" cy="3837031"/>
            <a:chOff x="6529635" y="2058814"/>
            <a:chExt cx="4364357" cy="3837031"/>
          </a:xfrm>
        </p:grpSpPr>
        <p:grpSp>
          <p:nvGrpSpPr>
            <p:cNvPr id="46" name="组合 45"/>
            <p:cNvGrpSpPr/>
            <p:nvPr/>
          </p:nvGrpSpPr>
          <p:grpSpPr>
            <a:xfrm>
              <a:off x="6529635" y="2058814"/>
              <a:ext cx="4364357" cy="3837031"/>
              <a:chOff x="7172738" y="1876570"/>
              <a:chExt cx="4037417" cy="3549594"/>
            </a:xfrm>
          </p:grpSpPr>
          <p:sp>
            <p:nvSpPr>
              <p:cNvPr id="47" name="圆角矩形 46"/>
              <p:cNvSpPr/>
              <p:nvPr/>
            </p:nvSpPr>
            <p:spPr>
              <a:xfrm>
                <a:off x="7172738" y="1876570"/>
                <a:ext cx="4037417" cy="1039043"/>
              </a:xfrm>
              <a:prstGeom prst="roundRect">
                <a:avLst>
                  <a:gd name="adj" fmla="val 11271"/>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0"/>
              </a:p>
            </p:txBody>
          </p:sp>
          <p:sp>
            <p:nvSpPr>
              <p:cNvPr id="48" name="圆角矩形 47"/>
              <p:cNvSpPr/>
              <p:nvPr/>
            </p:nvSpPr>
            <p:spPr>
              <a:xfrm>
                <a:off x="7172738" y="3068960"/>
                <a:ext cx="4037417" cy="2357204"/>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52" name="组合 51"/>
              <p:cNvGrpSpPr/>
              <p:nvPr/>
            </p:nvGrpSpPr>
            <p:grpSpPr>
              <a:xfrm rot="16200000">
                <a:off x="7491684" y="2898091"/>
                <a:ext cx="527587" cy="130584"/>
                <a:chOff x="5856449" y="4396591"/>
                <a:chExt cx="527587" cy="130584"/>
              </a:xfrm>
            </p:grpSpPr>
            <p:sp>
              <p:nvSpPr>
                <p:cNvPr id="59" name="椭圆 58"/>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68" name="椭圆 67"/>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4" name="圆角矩形 73"/>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75" name="圆角矩形 74"/>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grpSp>
          <p:grpSp>
            <p:nvGrpSpPr>
              <p:cNvPr id="53" name="组合 52"/>
              <p:cNvGrpSpPr/>
              <p:nvPr/>
            </p:nvGrpSpPr>
            <p:grpSpPr>
              <a:xfrm rot="16200000">
                <a:off x="10291574" y="2898091"/>
                <a:ext cx="527587" cy="130584"/>
                <a:chOff x="5856449" y="4396591"/>
                <a:chExt cx="527587" cy="130584"/>
              </a:xfrm>
            </p:grpSpPr>
            <p:sp>
              <p:nvSpPr>
                <p:cNvPr id="54" name="椭圆 53"/>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55" name="椭圆 54"/>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56" name="圆角矩形 55"/>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57" name="圆角矩形 56"/>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grpSp>
        </p:grpSp>
        <p:sp>
          <p:nvSpPr>
            <p:cNvPr id="79" name="TextBox 499"/>
            <p:cNvSpPr txBox="1"/>
            <p:nvPr/>
          </p:nvSpPr>
          <p:spPr>
            <a:xfrm>
              <a:off x="8326739" y="2297240"/>
              <a:ext cx="770150" cy="646331"/>
            </a:xfrm>
            <a:prstGeom prst="rect">
              <a:avLst/>
            </a:prstGeom>
            <a:noFill/>
          </p:spPr>
          <p:txBody>
            <a:bodyPr wrap="square" rtlCol="0" anchor="ctr">
              <a:spAutoFit/>
            </a:bodyPr>
            <a:lstStyle/>
            <a:p>
              <a:pPr lvl="0" algn="r"/>
              <a:r>
                <a:rPr lang="en-US" altLang="zh-CN" sz="3600" b="1" dirty="0">
                  <a:solidFill>
                    <a:schemeClr val="bg1"/>
                  </a:solidFill>
                  <a:latin typeface="微软雅黑" panose="020B0503020204020204" pitchFamily="34" charset="-122"/>
                  <a:ea typeface="微软雅黑" panose="020B0503020204020204" pitchFamily="34" charset="-122"/>
                  <a:cs typeface="UKIJ Qolyazma" pitchFamily="18" charset="0"/>
                </a:rPr>
                <a:t>02</a:t>
              </a:r>
              <a:endParaRPr lang="zh-CN" altLang="en-US" sz="3600" b="1"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grpSp>
          <p:nvGrpSpPr>
            <p:cNvPr id="80" name="组合 79"/>
            <p:cNvGrpSpPr/>
            <p:nvPr/>
          </p:nvGrpSpPr>
          <p:grpSpPr>
            <a:xfrm>
              <a:off x="7249715" y="3653408"/>
              <a:ext cx="3024336" cy="892552"/>
              <a:chOff x="2275324" y="3501008"/>
              <a:chExt cx="3024336" cy="892552"/>
            </a:xfrm>
          </p:grpSpPr>
          <p:sp>
            <p:nvSpPr>
              <p:cNvPr id="81" name="矩形 80"/>
              <p:cNvSpPr/>
              <p:nvPr/>
            </p:nvSpPr>
            <p:spPr>
              <a:xfrm>
                <a:off x="2548674" y="3501008"/>
                <a:ext cx="2750986" cy="892552"/>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没有个人的安全保障、事业的发展</a:t>
                </a:r>
              </a:p>
            </p:txBody>
          </p:sp>
          <p:sp>
            <p:nvSpPr>
              <p:cNvPr id="82" name="椭圆 81"/>
              <p:cNvSpPr/>
              <p:nvPr/>
            </p:nvSpPr>
            <p:spPr>
              <a:xfrm>
                <a:off x="2275324" y="3708306"/>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nvGrpSpPr>
            <p:cNvPr id="86" name="组合 85"/>
            <p:cNvGrpSpPr/>
            <p:nvPr/>
          </p:nvGrpSpPr>
          <p:grpSpPr>
            <a:xfrm>
              <a:off x="7249715" y="4688219"/>
              <a:ext cx="3024336" cy="492443"/>
              <a:chOff x="2275324" y="3313440"/>
              <a:chExt cx="3024336" cy="492443"/>
            </a:xfrm>
          </p:grpSpPr>
          <p:sp>
            <p:nvSpPr>
              <p:cNvPr id="87" name="矩形 86"/>
              <p:cNvSpPr/>
              <p:nvPr/>
            </p:nvSpPr>
            <p:spPr>
              <a:xfrm>
                <a:off x="2548674" y="3313440"/>
                <a:ext cx="2750986" cy="492443"/>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家庭幸福就无从谈起</a:t>
                </a:r>
              </a:p>
            </p:txBody>
          </p:sp>
          <p:sp>
            <p:nvSpPr>
              <p:cNvPr id="88" name="椭圆 87"/>
              <p:cNvSpPr/>
              <p:nvPr/>
            </p:nvSpPr>
            <p:spPr>
              <a:xfrm>
                <a:off x="2275324" y="3520738"/>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组合 101"/>
          <p:cNvGrpSpPr/>
          <p:nvPr/>
        </p:nvGrpSpPr>
        <p:grpSpPr>
          <a:xfrm>
            <a:off x="1248722" y="1439660"/>
            <a:ext cx="1307747" cy="1307747"/>
            <a:chOff x="304800" y="673100"/>
            <a:chExt cx="4000500" cy="4000500"/>
          </a:xfrm>
          <a:solidFill>
            <a:srgbClr val="C00000"/>
          </a:solidFill>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04" name="椭圆 103"/>
            <p:cNvSpPr/>
            <p:nvPr/>
          </p:nvSpPr>
          <p:spPr>
            <a:xfrm>
              <a:off x="392112" y="760412"/>
              <a:ext cx="3825873" cy="3825873"/>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157927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安全为了谁？</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60" name="组合 59"/>
          <p:cNvGrpSpPr/>
          <p:nvPr/>
        </p:nvGrpSpPr>
        <p:grpSpPr>
          <a:xfrm>
            <a:off x="3168799" y="1529345"/>
            <a:ext cx="4343285" cy="1142490"/>
            <a:chOff x="4304043" y="1286668"/>
            <a:chExt cx="3837944" cy="2757793"/>
          </a:xfrm>
          <a:effectLst>
            <a:outerShdw blurRad="381000" dist="254000" dir="8100000" algn="tr" rotWithShape="0">
              <a:prstClr val="black">
                <a:alpha val="40000"/>
              </a:prstClr>
            </a:outerShdw>
          </a:effectLst>
        </p:grpSpPr>
        <p:sp>
          <p:nvSpPr>
            <p:cNvPr id="61" name="圆角矩形 6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圆角矩形 6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0" name="文本框 37"/>
          <p:cNvSpPr>
            <a:spLocks noChangeArrowheads="1"/>
          </p:cNvSpPr>
          <p:nvPr/>
        </p:nvSpPr>
        <p:spPr bwMode="auto">
          <a:xfrm>
            <a:off x="1576223" y="1770368"/>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3600" b="0" dirty="0">
                <a:solidFill>
                  <a:schemeClr val="bg1"/>
                </a:solidFill>
                <a:latin typeface="+mn-lt"/>
                <a:ea typeface="+mn-ea"/>
                <a:cs typeface="+mn-ea"/>
                <a:sym typeface="+mn-lt"/>
              </a:rPr>
              <a:t>01</a:t>
            </a:r>
            <a:endParaRPr lang="zh-CN" altLang="en-US" sz="3600" b="0" dirty="0">
              <a:solidFill>
                <a:schemeClr val="bg1"/>
              </a:solidFill>
              <a:latin typeface="+mn-lt"/>
              <a:ea typeface="+mn-ea"/>
              <a:cs typeface="+mn-ea"/>
              <a:sym typeface="+mn-lt"/>
            </a:endParaRPr>
          </a:p>
        </p:txBody>
      </p:sp>
      <p:sp>
        <p:nvSpPr>
          <p:cNvPr id="93" name="文本1"/>
          <p:cNvSpPr>
            <a:spLocks noChangeArrowheads="1"/>
          </p:cNvSpPr>
          <p:nvPr/>
        </p:nvSpPr>
        <p:spPr bwMode="gray">
          <a:xfrm>
            <a:off x="3500442" y="1499198"/>
            <a:ext cx="4541362" cy="1188673"/>
          </a:xfrm>
          <a:prstGeom prst="roundRect">
            <a:avLst>
              <a:gd name="adj" fmla="val 11505"/>
            </a:avLst>
          </a:prstGeom>
          <a:noFill/>
          <a:ln w="28575" cap="flat" cmpd="sng" algn="ctr">
            <a:noFill/>
            <a:prstDash val="solid"/>
          </a:ln>
          <a:effectLst/>
        </p:spPr>
        <p:txBody>
          <a:bodyPr lIns="91424" tIns="45713" rIns="91424" bIns="4571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a:lnSpc>
                <a:spcPct val="120000"/>
              </a:lnSpc>
              <a:defRPr/>
            </a:pPr>
            <a:r>
              <a:rPr lang="zh-CN" altLang="en-US" sz="3200" dirty="0">
                <a:solidFill>
                  <a:srgbClr val="00153E"/>
                </a:solidFill>
                <a:latin typeface="微软雅黑" panose="020B0503020204020204" pitchFamily="34" charset="-122"/>
                <a:ea typeface="微软雅黑" panose="020B0503020204020204" pitchFamily="34" charset="-122"/>
                <a:cs typeface="+mn-ea"/>
                <a:sym typeface="+mn-lt"/>
              </a:rPr>
              <a:t>我的安全我负责</a:t>
            </a:r>
            <a:endParaRPr lang="zh-CN" altLang="zh-CN" sz="3200" b="0" dirty="0">
              <a:solidFill>
                <a:srgbClr val="00153E"/>
              </a:solidFill>
              <a:latin typeface="微软雅黑" panose="020B0503020204020204" pitchFamily="34" charset="-122"/>
              <a:ea typeface="微软雅黑" panose="020B0503020204020204" pitchFamily="34" charset="-122"/>
              <a:cs typeface="+mn-ea"/>
              <a:sym typeface="+mn-lt"/>
            </a:endParaRPr>
          </a:p>
        </p:txBody>
      </p:sp>
      <p:grpSp>
        <p:nvGrpSpPr>
          <p:cNvPr id="94" name="组合 93"/>
          <p:cNvGrpSpPr/>
          <p:nvPr/>
        </p:nvGrpSpPr>
        <p:grpSpPr>
          <a:xfrm>
            <a:off x="3168799" y="3083025"/>
            <a:ext cx="4343285" cy="1142490"/>
            <a:chOff x="4304043" y="1286668"/>
            <a:chExt cx="3837944" cy="2757793"/>
          </a:xfrm>
          <a:effectLst>
            <a:outerShdw blurRad="381000" dist="254000" dir="8100000" algn="tr" rotWithShape="0">
              <a:prstClr val="black">
                <a:alpha val="40000"/>
              </a:prstClr>
            </a:outerShdw>
          </a:effectLst>
        </p:grpSpPr>
        <p:sp>
          <p:nvSpPr>
            <p:cNvPr id="95" name="圆角矩形 9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圆角矩形 9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8" name="组合 97"/>
          <p:cNvGrpSpPr/>
          <p:nvPr/>
        </p:nvGrpSpPr>
        <p:grpSpPr>
          <a:xfrm>
            <a:off x="3168799" y="4601797"/>
            <a:ext cx="4343285" cy="1142490"/>
            <a:chOff x="4304043" y="1286668"/>
            <a:chExt cx="3837944" cy="2757793"/>
          </a:xfrm>
          <a:effectLst>
            <a:outerShdw blurRad="381000" dist="254000" dir="8100000" algn="tr" rotWithShape="0">
              <a:prstClr val="black">
                <a:alpha val="40000"/>
              </a:prstClr>
            </a:outerShdw>
          </a:effectLst>
        </p:grpSpPr>
        <p:sp>
          <p:nvSpPr>
            <p:cNvPr id="99" name="圆角矩形 9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圆角矩形 9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5" name="组合 104"/>
          <p:cNvGrpSpPr/>
          <p:nvPr/>
        </p:nvGrpSpPr>
        <p:grpSpPr>
          <a:xfrm>
            <a:off x="1248722" y="3041590"/>
            <a:ext cx="1307747" cy="1307747"/>
            <a:chOff x="304800" y="673100"/>
            <a:chExt cx="4000500" cy="4000500"/>
          </a:xfrm>
          <a:solidFill>
            <a:srgbClr val="C00000"/>
          </a:solidFill>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07" name="椭圆 106"/>
            <p:cNvSpPr/>
            <p:nvPr/>
          </p:nvSpPr>
          <p:spPr>
            <a:xfrm>
              <a:off x="392112" y="760412"/>
              <a:ext cx="3825873" cy="382587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08" name="文本框 37"/>
          <p:cNvSpPr>
            <a:spLocks noChangeArrowheads="1"/>
          </p:cNvSpPr>
          <p:nvPr/>
        </p:nvSpPr>
        <p:spPr bwMode="auto">
          <a:xfrm>
            <a:off x="1576223" y="3372298"/>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3600" b="0" dirty="0">
                <a:solidFill>
                  <a:schemeClr val="bg1"/>
                </a:solidFill>
                <a:latin typeface="+mn-lt"/>
                <a:ea typeface="+mn-ea"/>
                <a:cs typeface="+mn-ea"/>
                <a:sym typeface="+mn-lt"/>
              </a:rPr>
              <a:t>02</a:t>
            </a:r>
            <a:endParaRPr lang="zh-CN" altLang="en-US" sz="3600" b="0" dirty="0">
              <a:solidFill>
                <a:schemeClr val="bg1"/>
              </a:solidFill>
              <a:latin typeface="+mn-lt"/>
              <a:ea typeface="+mn-ea"/>
              <a:cs typeface="+mn-ea"/>
              <a:sym typeface="+mn-lt"/>
            </a:endParaRPr>
          </a:p>
        </p:txBody>
      </p:sp>
      <p:grpSp>
        <p:nvGrpSpPr>
          <p:cNvPr id="109" name="组合 108"/>
          <p:cNvGrpSpPr/>
          <p:nvPr/>
        </p:nvGrpSpPr>
        <p:grpSpPr>
          <a:xfrm>
            <a:off x="1248722" y="4635370"/>
            <a:ext cx="1307747" cy="1307747"/>
            <a:chOff x="304800" y="673100"/>
            <a:chExt cx="4000500" cy="4000500"/>
          </a:xfrm>
          <a:solidFill>
            <a:srgbClr val="C00000"/>
          </a:solidFill>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11" name="椭圆 110"/>
            <p:cNvSpPr/>
            <p:nvPr/>
          </p:nvSpPr>
          <p:spPr>
            <a:xfrm>
              <a:off x="392112" y="760412"/>
              <a:ext cx="3825873" cy="382587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12" name="文本框 37"/>
          <p:cNvSpPr>
            <a:spLocks noChangeArrowheads="1"/>
          </p:cNvSpPr>
          <p:nvPr/>
        </p:nvSpPr>
        <p:spPr bwMode="auto">
          <a:xfrm>
            <a:off x="1576223" y="4966078"/>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3600" b="0" dirty="0">
                <a:solidFill>
                  <a:schemeClr val="bg1"/>
                </a:solidFill>
                <a:latin typeface="+mn-lt"/>
                <a:ea typeface="+mn-ea"/>
                <a:cs typeface="+mn-ea"/>
                <a:sym typeface="+mn-lt"/>
              </a:rPr>
              <a:t>03</a:t>
            </a:r>
            <a:endParaRPr lang="zh-CN" altLang="en-US" sz="3600" b="0" dirty="0">
              <a:solidFill>
                <a:schemeClr val="bg1"/>
              </a:solidFill>
              <a:latin typeface="+mn-lt"/>
              <a:ea typeface="+mn-ea"/>
              <a:cs typeface="+mn-ea"/>
              <a:sym typeface="+mn-lt"/>
            </a:endParaRPr>
          </a:p>
        </p:txBody>
      </p:sp>
      <p:sp>
        <p:nvSpPr>
          <p:cNvPr id="113" name="文本1"/>
          <p:cNvSpPr>
            <a:spLocks noChangeArrowheads="1"/>
          </p:cNvSpPr>
          <p:nvPr/>
        </p:nvSpPr>
        <p:spPr bwMode="gray">
          <a:xfrm>
            <a:off x="3500442" y="3032417"/>
            <a:ext cx="4541362" cy="1188673"/>
          </a:xfrm>
          <a:prstGeom prst="roundRect">
            <a:avLst>
              <a:gd name="adj" fmla="val 11505"/>
            </a:avLst>
          </a:prstGeom>
          <a:noFill/>
          <a:ln w="28575" cap="flat" cmpd="sng" algn="ctr">
            <a:noFill/>
            <a:prstDash val="solid"/>
          </a:ln>
          <a:effectLst/>
        </p:spPr>
        <p:txBody>
          <a:bodyPr lIns="91424" tIns="45713" rIns="91424" bIns="4571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a:lnSpc>
                <a:spcPct val="120000"/>
              </a:lnSpc>
              <a:defRPr/>
            </a:pPr>
            <a:r>
              <a:rPr lang="zh-CN" altLang="en-US" sz="3200" dirty="0">
                <a:solidFill>
                  <a:srgbClr val="00153E"/>
                </a:solidFill>
                <a:latin typeface="微软雅黑" panose="020B0503020204020204" pitchFamily="34" charset="-122"/>
                <a:ea typeface="微软雅黑" panose="020B0503020204020204" pitchFamily="34" charset="-122"/>
                <a:cs typeface="+mn-ea"/>
                <a:sym typeface="+mn-lt"/>
              </a:rPr>
              <a:t>企业的安全我尽责</a:t>
            </a:r>
            <a:endParaRPr lang="zh-CN" altLang="zh-CN" sz="3200" b="0" dirty="0">
              <a:solidFill>
                <a:srgbClr val="00153E"/>
              </a:solidFill>
              <a:latin typeface="微软雅黑" panose="020B0503020204020204" pitchFamily="34" charset="-122"/>
              <a:ea typeface="微软雅黑" panose="020B0503020204020204" pitchFamily="34" charset="-122"/>
              <a:cs typeface="+mn-ea"/>
              <a:sym typeface="+mn-lt"/>
            </a:endParaRPr>
          </a:p>
        </p:txBody>
      </p:sp>
      <p:sp>
        <p:nvSpPr>
          <p:cNvPr id="114" name="文本1"/>
          <p:cNvSpPr>
            <a:spLocks noChangeArrowheads="1"/>
          </p:cNvSpPr>
          <p:nvPr/>
        </p:nvSpPr>
        <p:spPr bwMode="gray">
          <a:xfrm>
            <a:off x="3428856" y="4578707"/>
            <a:ext cx="4541362" cy="1188673"/>
          </a:xfrm>
          <a:prstGeom prst="roundRect">
            <a:avLst>
              <a:gd name="adj" fmla="val 11505"/>
            </a:avLst>
          </a:prstGeom>
          <a:noFill/>
          <a:ln w="28575" cap="flat" cmpd="sng" algn="ctr">
            <a:noFill/>
            <a:prstDash val="solid"/>
          </a:ln>
          <a:effectLst/>
        </p:spPr>
        <p:txBody>
          <a:bodyPr lIns="91424" tIns="45713" rIns="91424" bIns="4571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a:lnSpc>
                <a:spcPct val="120000"/>
              </a:lnSpc>
              <a:defRPr/>
            </a:pPr>
            <a:r>
              <a:rPr lang="zh-CN" altLang="en-US" sz="3200" dirty="0">
                <a:solidFill>
                  <a:srgbClr val="00153E"/>
                </a:solidFill>
                <a:latin typeface="微软雅黑" panose="020B0503020204020204" pitchFamily="34" charset="-122"/>
                <a:ea typeface="微软雅黑" panose="020B0503020204020204" pitchFamily="34" charset="-122"/>
                <a:cs typeface="+mn-ea"/>
                <a:sym typeface="+mn-lt"/>
              </a:rPr>
              <a:t>他人的安全我有责</a:t>
            </a:r>
            <a:endParaRPr lang="zh-CN" altLang="zh-CN" sz="3200" b="0" dirty="0">
              <a:solidFill>
                <a:srgbClr val="00153E"/>
              </a:solidFill>
              <a:latin typeface="微软雅黑" panose="020B0503020204020204" pitchFamily="34" charset="-122"/>
              <a:ea typeface="微软雅黑" panose="020B0503020204020204" pitchFamily="34" charset="-122"/>
              <a:cs typeface="+mn-ea"/>
              <a:sym typeface="+mn-lt"/>
            </a:endParaRPr>
          </a:p>
        </p:txBody>
      </p:sp>
      <p:sp>
        <p:nvSpPr>
          <p:cNvPr id="2" name="TextBox 1"/>
          <p:cNvSpPr txBox="1"/>
          <p:nvPr/>
        </p:nvSpPr>
        <p:spPr>
          <a:xfrm>
            <a:off x="8617866" y="3789041"/>
            <a:ext cx="2448272" cy="2246769"/>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人人重视安全</a:t>
            </a:r>
            <a:endParaRPr lang="en-US" altLang="zh-CN" sz="2800" b="1" dirty="0">
              <a:solidFill>
                <a:srgbClr val="C00000"/>
              </a:solidFill>
              <a:latin typeface="微软雅黑" panose="020B0503020204020204" pitchFamily="34" charset="-122"/>
              <a:ea typeface="微软雅黑" panose="020B0503020204020204" pitchFamily="34" charset="-122"/>
            </a:endParaRPr>
          </a:p>
          <a:p>
            <a:r>
              <a:rPr lang="zh-CN" altLang="en-US" sz="2800" b="1" dirty="0">
                <a:solidFill>
                  <a:srgbClr val="C00000"/>
                </a:solidFill>
                <a:latin typeface="微软雅黑" panose="020B0503020204020204" pitchFamily="34" charset="-122"/>
                <a:ea typeface="微软雅黑" panose="020B0503020204020204" pitchFamily="34" charset="-122"/>
              </a:rPr>
              <a:t>  </a:t>
            </a:r>
          </a:p>
          <a:p>
            <a:r>
              <a:rPr lang="zh-CN" altLang="en-US" sz="2800" b="1" dirty="0">
                <a:solidFill>
                  <a:srgbClr val="C00000"/>
                </a:solidFill>
                <a:latin typeface="微软雅黑" panose="020B0503020204020204" pitchFamily="34" charset="-122"/>
                <a:ea typeface="微软雅黑" panose="020B0503020204020204" pitchFamily="34" charset="-122"/>
              </a:rPr>
              <a:t>个个关注安全</a:t>
            </a:r>
            <a:endParaRPr lang="en-US" altLang="zh-CN" sz="2800" b="1" dirty="0">
              <a:solidFill>
                <a:srgbClr val="C00000"/>
              </a:solidFill>
              <a:latin typeface="微软雅黑" panose="020B0503020204020204" pitchFamily="34" charset="-122"/>
              <a:ea typeface="微软雅黑" panose="020B0503020204020204" pitchFamily="34" charset="-122"/>
            </a:endParaRPr>
          </a:p>
          <a:p>
            <a:r>
              <a:rPr lang="zh-CN" altLang="en-US" sz="2800" b="1" dirty="0">
                <a:solidFill>
                  <a:srgbClr val="C00000"/>
                </a:solidFill>
                <a:latin typeface="微软雅黑" panose="020B0503020204020204" pitchFamily="34" charset="-122"/>
                <a:ea typeface="微软雅黑" panose="020B0503020204020204" pitchFamily="34" charset="-122"/>
              </a:rPr>
              <a:t>  </a:t>
            </a:r>
          </a:p>
          <a:p>
            <a:r>
              <a:rPr lang="zh-CN" altLang="en-US" sz="2800" b="1" dirty="0">
                <a:solidFill>
                  <a:srgbClr val="C00000"/>
                </a:solidFill>
                <a:latin typeface="微软雅黑" panose="020B0503020204020204" pitchFamily="34" charset="-122"/>
                <a:ea typeface="微软雅黑" panose="020B0503020204020204" pitchFamily="34" charset="-122"/>
              </a:rPr>
              <a:t>事事强调安全</a:t>
            </a: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7868" y="1430859"/>
            <a:ext cx="2421573" cy="181618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anim calcmode="lin" valueType="num">
                                          <p:cBhvr>
                                            <p:cTn id="14" dur="500" fill="hold"/>
                                            <p:tgtEl>
                                              <p:spTgt spid="60"/>
                                            </p:tgtEl>
                                            <p:attrNameLst>
                                              <p:attrName>ppt_x</p:attrName>
                                            </p:attrNameLst>
                                          </p:cBhvr>
                                          <p:tavLst>
                                            <p:tav tm="0">
                                              <p:val>
                                                <p:strVal val="#ppt_x"/>
                                              </p:val>
                                            </p:tav>
                                            <p:tav tm="100000">
                                              <p:val>
                                                <p:strVal val="#ppt_x"/>
                                              </p:val>
                                            </p:tav>
                                          </p:tavLst>
                                        </p:anim>
                                        <p:anim calcmode="lin" valueType="num">
                                          <p:cBhvr>
                                            <p:cTn id="15" dur="500" fill="hold"/>
                                            <p:tgtEl>
                                              <p:spTgt spid="6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wipe(left)">
                                          <p:cBhvr>
                                            <p:cTn id="19" dur="500"/>
                                            <p:tgtEl>
                                              <p:spTgt spid="93"/>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anim calcmode="lin" valueType="num">
                                          <p:cBhvr>
                                            <p:cTn id="24" dur="500" fill="hold"/>
                                            <p:tgtEl>
                                              <p:spTgt spid="94"/>
                                            </p:tgtEl>
                                            <p:attrNameLst>
                                              <p:attrName>ppt_x</p:attrName>
                                            </p:attrNameLst>
                                          </p:cBhvr>
                                          <p:tavLst>
                                            <p:tav tm="0">
                                              <p:val>
                                                <p:strVal val="#ppt_x"/>
                                              </p:val>
                                            </p:tav>
                                            <p:tav tm="100000">
                                              <p:val>
                                                <p:strVal val="#ppt_x"/>
                                              </p:val>
                                            </p:tav>
                                          </p:tavLst>
                                        </p:anim>
                                        <p:anim calcmode="lin" valueType="num">
                                          <p:cBhvr>
                                            <p:cTn id="25" dur="500" fill="hold"/>
                                            <p:tgtEl>
                                              <p:spTgt spid="9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98"/>
                                            </p:tgtEl>
                                            <p:attrNameLst>
                                              <p:attrName>style.visibility</p:attrName>
                                            </p:attrNameLst>
                                          </p:cBhvr>
                                          <p:to>
                                            <p:strVal val="visible"/>
                                          </p:to>
                                        </p:set>
                                        <p:animEffect transition="in" filter="fade">
                                          <p:cBhvr>
                                            <p:cTn id="29" dur="500"/>
                                            <p:tgtEl>
                                              <p:spTgt spid="98"/>
                                            </p:tgtEl>
                                          </p:cBhvr>
                                        </p:animEffect>
                                        <p:anim calcmode="lin" valueType="num">
                                          <p:cBhvr>
                                            <p:cTn id="30" dur="500" fill="hold"/>
                                            <p:tgtEl>
                                              <p:spTgt spid="98"/>
                                            </p:tgtEl>
                                            <p:attrNameLst>
                                              <p:attrName>ppt_x</p:attrName>
                                            </p:attrNameLst>
                                          </p:cBhvr>
                                          <p:tavLst>
                                            <p:tav tm="0">
                                              <p:val>
                                                <p:strVal val="#ppt_x"/>
                                              </p:val>
                                            </p:tav>
                                            <p:tav tm="100000">
                                              <p:val>
                                                <p:strVal val="#ppt_x"/>
                                              </p:val>
                                            </p:tav>
                                          </p:tavLst>
                                        </p:anim>
                                        <p:anim calcmode="lin" valueType="num">
                                          <p:cBhvr>
                                            <p:cTn id="31" dur="500" fill="hold"/>
                                            <p:tgtEl>
                                              <p:spTgt spid="98"/>
                                            </p:tgtEl>
                                            <p:attrNameLst>
                                              <p:attrName>ppt_y</p:attrName>
                                            </p:attrNameLst>
                                          </p:cBhvr>
                                          <p:tavLst>
                                            <p:tav tm="0">
                                              <p:val>
                                                <p:strVal val="#ppt_y+.1"/>
                                              </p:val>
                                            </p:tav>
                                            <p:tav tm="100000">
                                              <p:val>
                                                <p:strVal val="#ppt_y"/>
                                              </p:val>
                                            </p:tav>
                                          </p:tavLst>
                                        </p:anim>
                                      </p:childTnLst>
                                    </p:cTn>
                                  </p:par>
                                  <p:par>
                                    <p:cTn id="32" presetID="2" presetClass="entr" presetSubtype="3" accel="52000" fill="hold" nodeType="withEffect" p14:presetBounceEnd="38000">
                                      <p:stCondLst>
                                        <p:cond delay="0"/>
                                      </p:stCondLst>
                                      <p:childTnLst>
                                        <p:set>
                                          <p:cBhvr>
                                            <p:cTn id="33" dur="1" fill="hold">
                                              <p:stCondLst>
                                                <p:cond delay="0"/>
                                              </p:stCondLst>
                                            </p:cTn>
                                            <p:tgtEl>
                                              <p:spTgt spid="102"/>
                                            </p:tgtEl>
                                            <p:attrNameLst>
                                              <p:attrName>style.visibility</p:attrName>
                                            </p:attrNameLst>
                                          </p:cBhvr>
                                          <p:to>
                                            <p:strVal val="visible"/>
                                          </p:to>
                                        </p:set>
                                        <p:anim calcmode="lin" valueType="num" p14:bounceEnd="38000">
                                          <p:cBhvr additive="base">
                                            <p:cTn id="34" dur="500" fill="hold"/>
                                            <p:tgtEl>
                                              <p:spTgt spid="102"/>
                                            </p:tgtEl>
                                            <p:attrNameLst>
                                              <p:attrName>ppt_x</p:attrName>
                                            </p:attrNameLst>
                                          </p:cBhvr>
                                          <p:tavLst>
                                            <p:tav tm="0">
                                              <p:val>
                                                <p:strVal val="1+#ppt_w/2"/>
                                              </p:val>
                                            </p:tav>
                                            <p:tav tm="100000">
                                              <p:val>
                                                <p:strVal val="#ppt_x"/>
                                              </p:val>
                                            </p:tav>
                                          </p:tavLst>
                                        </p:anim>
                                        <p:anim calcmode="lin" valueType="num" p14:bounceEnd="38000">
                                          <p:cBhvr additive="base">
                                            <p:cTn id="35" dur="500" fill="hold"/>
                                            <p:tgtEl>
                                              <p:spTgt spid="102"/>
                                            </p:tgtEl>
                                            <p:attrNameLst>
                                              <p:attrName>ppt_y</p:attrName>
                                            </p:attrNameLst>
                                          </p:cBhvr>
                                          <p:tavLst>
                                            <p:tav tm="0">
                                              <p:val>
                                                <p:strVal val="0-#ppt_h/2"/>
                                              </p:val>
                                            </p:tav>
                                            <p:tav tm="100000">
                                              <p:val>
                                                <p:strVal val="#ppt_y"/>
                                              </p:val>
                                            </p:tav>
                                          </p:tavLst>
                                        </p:anim>
                                      </p:childTnLst>
                                    </p:cTn>
                                  </p:par>
                                  <p:par>
                                    <p:cTn id="36" presetID="53" presetClass="entr" presetSubtype="16" fill="hold" grpId="0" nodeType="withEffect">
                                      <p:stCondLst>
                                        <p:cond delay="0"/>
                                      </p:stCondLst>
                                      <p:childTnLst>
                                        <p:set>
                                          <p:cBhvr>
                                            <p:cTn id="37" dur="1" fill="hold">
                                              <p:stCondLst>
                                                <p:cond delay="0"/>
                                              </p:stCondLst>
                                            </p:cTn>
                                            <p:tgtEl>
                                              <p:spTgt spid="108"/>
                                            </p:tgtEl>
                                            <p:attrNameLst>
                                              <p:attrName>style.visibility</p:attrName>
                                            </p:attrNameLst>
                                          </p:cBhvr>
                                          <p:to>
                                            <p:strVal val="visible"/>
                                          </p:to>
                                        </p:set>
                                        <p:anim calcmode="lin" valueType="num">
                                          <p:cBhvr>
                                            <p:cTn id="38" dur="500" fill="hold"/>
                                            <p:tgtEl>
                                              <p:spTgt spid="108"/>
                                            </p:tgtEl>
                                            <p:attrNameLst>
                                              <p:attrName>ppt_w</p:attrName>
                                            </p:attrNameLst>
                                          </p:cBhvr>
                                          <p:tavLst>
                                            <p:tav tm="0">
                                              <p:val>
                                                <p:fltVal val="0"/>
                                              </p:val>
                                            </p:tav>
                                            <p:tav tm="100000">
                                              <p:val>
                                                <p:strVal val="#ppt_w"/>
                                              </p:val>
                                            </p:tav>
                                          </p:tavLst>
                                        </p:anim>
                                        <p:anim calcmode="lin" valueType="num">
                                          <p:cBhvr>
                                            <p:cTn id="39" dur="500" fill="hold"/>
                                            <p:tgtEl>
                                              <p:spTgt spid="108"/>
                                            </p:tgtEl>
                                            <p:attrNameLst>
                                              <p:attrName>ppt_h</p:attrName>
                                            </p:attrNameLst>
                                          </p:cBhvr>
                                          <p:tavLst>
                                            <p:tav tm="0">
                                              <p:val>
                                                <p:fltVal val="0"/>
                                              </p:val>
                                            </p:tav>
                                            <p:tav tm="100000">
                                              <p:val>
                                                <p:strVal val="#ppt_h"/>
                                              </p:val>
                                            </p:tav>
                                          </p:tavLst>
                                        </p:anim>
                                        <p:animEffect transition="in" filter="fade">
                                          <p:cBhvr>
                                            <p:cTn id="40" dur="500"/>
                                            <p:tgtEl>
                                              <p:spTgt spid="108"/>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14:bounceEnd="38000">
                                          <p:cBhvr additive="base">
                                            <p:cTn id="43" dur="500" fill="hold"/>
                                            <p:tgtEl>
                                              <p:spTgt spid="105"/>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105"/>
                                            </p:tgtEl>
                                            <p:attrNameLst>
                                              <p:attrName>ppt_y</p:attrName>
                                            </p:attrNameLst>
                                          </p:cBhvr>
                                          <p:tavLst>
                                            <p:tav tm="0">
                                              <p:val>
                                                <p:strVal val="0-#ppt_h/2"/>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112"/>
                                            </p:tgtEl>
                                            <p:attrNameLst>
                                              <p:attrName>style.visibility</p:attrName>
                                            </p:attrNameLst>
                                          </p:cBhvr>
                                          <p:to>
                                            <p:strVal val="visible"/>
                                          </p:to>
                                        </p:set>
                                        <p:anim calcmode="lin" valueType="num">
                                          <p:cBhvr>
                                            <p:cTn id="47" dur="500" fill="hold"/>
                                            <p:tgtEl>
                                              <p:spTgt spid="112"/>
                                            </p:tgtEl>
                                            <p:attrNameLst>
                                              <p:attrName>ppt_w</p:attrName>
                                            </p:attrNameLst>
                                          </p:cBhvr>
                                          <p:tavLst>
                                            <p:tav tm="0">
                                              <p:val>
                                                <p:fltVal val="0"/>
                                              </p:val>
                                            </p:tav>
                                            <p:tav tm="100000">
                                              <p:val>
                                                <p:strVal val="#ppt_w"/>
                                              </p:val>
                                            </p:tav>
                                          </p:tavLst>
                                        </p:anim>
                                        <p:anim calcmode="lin" valueType="num">
                                          <p:cBhvr>
                                            <p:cTn id="48" dur="500" fill="hold"/>
                                            <p:tgtEl>
                                              <p:spTgt spid="112"/>
                                            </p:tgtEl>
                                            <p:attrNameLst>
                                              <p:attrName>ppt_h</p:attrName>
                                            </p:attrNameLst>
                                          </p:cBhvr>
                                          <p:tavLst>
                                            <p:tav tm="0">
                                              <p:val>
                                                <p:fltVal val="0"/>
                                              </p:val>
                                            </p:tav>
                                            <p:tav tm="100000">
                                              <p:val>
                                                <p:strVal val="#ppt_h"/>
                                              </p:val>
                                            </p:tav>
                                          </p:tavLst>
                                        </p:anim>
                                        <p:animEffect transition="in" filter="fade">
                                          <p:cBhvr>
                                            <p:cTn id="49" dur="500"/>
                                            <p:tgtEl>
                                              <p:spTgt spid="112"/>
                                            </p:tgtEl>
                                          </p:cBhvr>
                                        </p:animEffect>
                                      </p:childTnLst>
                                    </p:cTn>
                                  </p:par>
                                  <p:par>
                                    <p:cTn id="50" presetID="2" presetClass="entr" presetSubtype="3" accel="52000" fill="hold" nodeType="withEffect" p14:presetBounceEnd="38000">
                                      <p:stCondLst>
                                        <p:cond delay="0"/>
                                      </p:stCondLst>
                                      <p:childTnLst>
                                        <p:set>
                                          <p:cBhvr>
                                            <p:cTn id="51" dur="1" fill="hold">
                                              <p:stCondLst>
                                                <p:cond delay="0"/>
                                              </p:stCondLst>
                                            </p:cTn>
                                            <p:tgtEl>
                                              <p:spTgt spid="109"/>
                                            </p:tgtEl>
                                            <p:attrNameLst>
                                              <p:attrName>style.visibility</p:attrName>
                                            </p:attrNameLst>
                                          </p:cBhvr>
                                          <p:to>
                                            <p:strVal val="visible"/>
                                          </p:to>
                                        </p:set>
                                        <p:anim calcmode="lin" valueType="num" p14:bounceEnd="38000">
                                          <p:cBhvr additive="base">
                                            <p:cTn id="52" dur="500" fill="hold"/>
                                            <p:tgtEl>
                                              <p:spTgt spid="109"/>
                                            </p:tgtEl>
                                            <p:attrNameLst>
                                              <p:attrName>ppt_x</p:attrName>
                                            </p:attrNameLst>
                                          </p:cBhvr>
                                          <p:tavLst>
                                            <p:tav tm="0">
                                              <p:val>
                                                <p:strVal val="1+#ppt_w/2"/>
                                              </p:val>
                                            </p:tav>
                                            <p:tav tm="100000">
                                              <p:val>
                                                <p:strVal val="#ppt_x"/>
                                              </p:val>
                                            </p:tav>
                                          </p:tavLst>
                                        </p:anim>
                                        <p:anim calcmode="lin" valueType="num" p14:bounceEnd="38000">
                                          <p:cBhvr additive="base">
                                            <p:cTn id="53" dur="500" fill="hold"/>
                                            <p:tgtEl>
                                              <p:spTgt spid="109"/>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left)">
                                          <p:cBhvr>
                                            <p:cTn id="57" dur="500"/>
                                            <p:tgtEl>
                                              <p:spTgt spid="113"/>
                                            </p:tgtEl>
                                          </p:cBhvr>
                                        </p:animEffect>
                                      </p:childTnLst>
                                    </p:cTn>
                                  </p:par>
                                </p:childTnLst>
                              </p:cTn>
                            </p:par>
                            <p:par>
                              <p:cTn id="58" fill="hold">
                                <p:stCondLst>
                                  <p:cond delay="3000"/>
                                </p:stCondLst>
                                <p:childTnLst>
                                  <p:par>
                                    <p:cTn id="59" presetID="22" presetClass="entr" presetSubtype="8" fill="hold" grpId="0" nodeType="afterEffect">
                                      <p:stCondLst>
                                        <p:cond delay="0"/>
                                      </p:stCondLst>
                                      <p:childTnLst>
                                        <p:set>
                                          <p:cBhvr>
                                            <p:cTn id="60" dur="1" fill="hold">
                                              <p:stCondLst>
                                                <p:cond delay="0"/>
                                              </p:stCondLst>
                                            </p:cTn>
                                            <p:tgtEl>
                                              <p:spTgt spid="114"/>
                                            </p:tgtEl>
                                            <p:attrNameLst>
                                              <p:attrName>style.visibility</p:attrName>
                                            </p:attrNameLst>
                                          </p:cBhvr>
                                          <p:to>
                                            <p:strVal val="visible"/>
                                          </p:to>
                                        </p:set>
                                        <p:animEffect transition="in" filter="wipe(left)">
                                          <p:cBhvr>
                                            <p:cTn id="61" dur="500"/>
                                            <p:tgtEl>
                                              <p:spTgt spid="114"/>
                                            </p:tgtEl>
                                          </p:cBhvr>
                                        </p:animEffect>
                                      </p:childTnLst>
                                    </p:cTn>
                                  </p:par>
                                  <p:par>
                                    <p:cTn id="62" presetID="10" presetClass="entr" presetSubtype="0" fill="hold"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barn(inVertical)">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3" grpId="0"/>
          <p:bldP spid="108" grpId="0"/>
          <p:bldP spid="112" grpId="0"/>
          <p:bldP spid="113" grpId="0"/>
          <p:bldP spid="114" grpId="0"/>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anim calcmode="lin" valueType="num">
                                          <p:cBhvr>
                                            <p:cTn id="14" dur="500" fill="hold"/>
                                            <p:tgtEl>
                                              <p:spTgt spid="60"/>
                                            </p:tgtEl>
                                            <p:attrNameLst>
                                              <p:attrName>ppt_x</p:attrName>
                                            </p:attrNameLst>
                                          </p:cBhvr>
                                          <p:tavLst>
                                            <p:tav tm="0">
                                              <p:val>
                                                <p:strVal val="#ppt_x"/>
                                              </p:val>
                                            </p:tav>
                                            <p:tav tm="100000">
                                              <p:val>
                                                <p:strVal val="#ppt_x"/>
                                              </p:val>
                                            </p:tav>
                                          </p:tavLst>
                                        </p:anim>
                                        <p:anim calcmode="lin" valueType="num">
                                          <p:cBhvr>
                                            <p:cTn id="15" dur="500" fill="hold"/>
                                            <p:tgtEl>
                                              <p:spTgt spid="6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wipe(left)">
                                          <p:cBhvr>
                                            <p:cTn id="19" dur="500"/>
                                            <p:tgtEl>
                                              <p:spTgt spid="93"/>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anim calcmode="lin" valueType="num">
                                          <p:cBhvr>
                                            <p:cTn id="24" dur="500" fill="hold"/>
                                            <p:tgtEl>
                                              <p:spTgt spid="94"/>
                                            </p:tgtEl>
                                            <p:attrNameLst>
                                              <p:attrName>ppt_x</p:attrName>
                                            </p:attrNameLst>
                                          </p:cBhvr>
                                          <p:tavLst>
                                            <p:tav tm="0">
                                              <p:val>
                                                <p:strVal val="#ppt_x"/>
                                              </p:val>
                                            </p:tav>
                                            <p:tav tm="100000">
                                              <p:val>
                                                <p:strVal val="#ppt_x"/>
                                              </p:val>
                                            </p:tav>
                                          </p:tavLst>
                                        </p:anim>
                                        <p:anim calcmode="lin" valueType="num">
                                          <p:cBhvr>
                                            <p:cTn id="25" dur="500" fill="hold"/>
                                            <p:tgtEl>
                                              <p:spTgt spid="9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98"/>
                                            </p:tgtEl>
                                            <p:attrNameLst>
                                              <p:attrName>style.visibility</p:attrName>
                                            </p:attrNameLst>
                                          </p:cBhvr>
                                          <p:to>
                                            <p:strVal val="visible"/>
                                          </p:to>
                                        </p:set>
                                        <p:animEffect transition="in" filter="fade">
                                          <p:cBhvr>
                                            <p:cTn id="29" dur="500"/>
                                            <p:tgtEl>
                                              <p:spTgt spid="98"/>
                                            </p:tgtEl>
                                          </p:cBhvr>
                                        </p:animEffect>
                                        <p:anim calcmode="lin" valueType="num">
                                          <p:cBhvr>
                                            <p:cTn id="30" dur="500" fill="hold"/>
                                            <p:tgtEl>
                                              <p:spTgt spid="98"/>
                                            </p:tgtEl>
                                            <p:attrNameLst>
                                              <p:attrName>ppt_x</p:attrName>
                                            </p:attrNameLst>
                                          </p:cBhvr>
                                          <p:tavLst>
                                            <p:tav tm="0">
                                              <p:val>
                                                <p:strVal val="#ppt_x"/>
                                              </p:val>
                                            </p:tav>
                                            <p:tav tm="100000">
                                              <p:val>
                                                <p:strVal val="#ppt_x"/>
                                              </p:val>
                                            </p:tav>
                                          </p:tavLst>
                                        </p:anim>
                                        <p:anim calcmode="lin" valueType="num">
                                          <p:cBhvr>
                                            <p:cTn id="31" dur="500" fill="hold"/>
                                            <p:tgtEl>
                                              <p:spTgt spid="98"/>
                                            </p:tgtEl>
                                            <p:attrNameLst>
                                              <p:attrName>ppt_y</p:attrName>
                                            </p:attrNameLst>
                                          </p:cBhvr>
                                          <p:tavLst>
                                            <p:tav tm="0">
                                              <p:val>
                                                <p:strVal val="#ppt_y+.1"/>
                                              </p:val>
                                            </p:tav>
                                            <p:tav tm="100000">
                                              <p:val>
                                                <p:strVal val="#ppt_y"/>
                                              </p:val>
                                            </p:tav>
                                          </p:tavLst>
                                        </p:anim>
                                      </p:childTnLst>
                                    </p:cTn>
                                  </p:par>
                                  <p:par>
                                    <p:cTn id="32" presetID="2" presetClass="entr" presetSubtype="3" accel="52000" fill="hold" nodeType="withEffect">
                                      <p:stCondLst>
                                        <p:cond delay="0"/>
                                      </p:stCondLst>
                                      <p:childTnLst>
                                        <p:set>
                                          <p:cBhvr>
                                            <p:cTn id="33" dur="1" fill="hold">
                                              <p:stCondLst>
                                                <p:cond delay="0"/>
                                              </p:stCondLst>
                                            </p:cTn>
                                            <p:tgtEl>
                                              <p:spTgt spid="102"/>
                                            </p:tgtEl>
                                            <p:attrNameLst>
                                              <p:attrName>style.visibility</p:attrName>
                                            </p:attrNameLst>
                                          </p:cBhvr>
                                          <p:to>
                                            <p:strVal val="visible"/>
                                          </p:to>
                                        </p:set>
                                        <p:anim calcmode="lin" valueType="num">
                                          <p:cBhvr additive="base">
                                            <p:cTn id="34" dur="500" fill="hold"/>
                                            <p:tgtEl>
                                              <p:spTgt spid="102"/>
                                            </p:tgtEl>
                                            <p:attrNameLst>
                                              <p:attrName>ppt_x</p:attrName>
                                            </p:attrNameLst>
                                          </p:cBhvr>
                                          <p:tavLst>
                                            <p:tav tm="0">
                                              <p:val>
                                                <p:strVal val="1+#ppt_w/2"/>
                                              </p:val>
                                            </p:tav>
                                            <p:tav tm="100000">
                                              <p:val>
                                                <p:strVal val="#ppt_x"/>
                                              </p:val>
                                            </p:tav>
                                          </p:tavLst>
                                        </p:anim>
                                        <p:anim calcmode="lin" valueType="num">
                                          <p:cBhvr additive="base">
                                            <p:cTn id="35" dur="500" fill="hold"/>
                                            <p:tgtEl>
                                              <p:spTgt spid="102"/>
                                            </p:tgtEl>
                                            <p:attrNameLst>
                                              <p:attrName>ppt_y</p:attrName>
                                            </p:attrNameLst>
                                          </p:cBhvr>
                                          <p:tavLst>
                                            <p:tav tm="0">
                                              <p:val>
                                                <p:strVal val="0-#ppt_h/2"/>
                                              </p:val>
                                            </p:tav>
                                            <p:tav tm="100000">
                                              <p:val>
                                                <p:strVal val="#ppt_y"/>
                                              </p:val>
                                            </p:tav>
                                          </p:tavLst>
                                        </p:anim>
                                      </p:childTnLst>
                                    </p:cTn>
                                  </p:par>
                                  <p:par>
                                    <p:cTn id="36" presetID="53" presetClass="entr" presetSubtype="16" fill="hold" grpId="0" nodeType="withEffect">
                                      <p:stCondLst>
                                        <p:cond delay="0"/>
                                      </p:stCondLst>
                                      <p:childTnLst>
                                        <p:set>
                                          <p:cBhvr>
                                            <p:cTn id="37" dur="1" fill="hold">
                                              <p:stCondLst>
                                                <p:cond delay="0"/>
                                              </p:stCondLst>
                                            </p:cTn>
                                            <p:tgtEl>
                                              <p:spTgt spid="108"/>
                                            </p:tgtEl>
                                            <p:attrNameLst>
                                              <p:attrName>style.visibility</p:attrName>
                                            </p:attrNameLst>
                                          </p:cBhvr>
                                          <p:to>
                                            <p:strVal val="visible"/>
                                          </p:to>
                                        </p:set>
                                        <p:anim calcmode="lin" valueType="num">
                                          <p:cBhvr>
                                            <p:cTn id="38" dur="500" fill="hold"/>
                                            <p:tgtEl>
                                              <p:spTgt spid="108"/>
                                            </p:tgtEl>
                                            <p:attrNameLst>
                                              <p:attrName>ppt_w</p:attrName>
                                            </p:attrNameLst>
                                          </p:cBhvr>
                                          <p:tavLst>
                                            <p:tav tm="0">
                                              <p:val>
                                                <p:fltVal val="0"/>
                                              </p:val>
                                            </p:tav>
                                            <p:tav tm="100000">
                                              <p:val>
                                                <p:strVal val="#ppt_w"/>
                                              </p:val>
                                            </p:tav>
                                          </p:tavLst>
                                        </p:anim>
                                        <p:anim calcmode="lin" valueType="num">
                                          <p:cBhvr>
                                            <p:cTn id="39" dur="500" fill="hold"/>
                                            <p:tgtEl>
                                              <p:spTgt spid="108"/>
                                            </p:tgtEl>
                                            <p:attrNameLst>
                                              <p:attrName>ppt_h</p:attrName>
                                            </p:attrNameLst>
                                          </p:cBhvr>
                                          <p:tavLst>
                                            <p:tav tm="0">
                                              <p:val>
                                                <p:fltVal val="0"/>
                                              </p:val>
                                            </p:tav>
                                            <p:tav tm="100000">
                                              <p:val>
                                                <p:strVal val="#ppt_h"/>
                                              </p:val>
                                            </p:tav>
                                          </p:tavLst>
                                        </p:anim>
                                        <p:animEffect transition="in" filter="fade">
                                          <p:cBhvr>
                                            <p:cTn id="40" dur="500"/>
                                            <p:tgtEl>
                                              <p:spTgt spid="108"/>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cBhvr additive="base">
                                            <p:cTn id="43" dur="500" fill="hold"/>
                                            <p:tgtEl>
                                              <p:spTgt spid="105"/>
                                            </p:tgtEl>
                                            <p:attrNameLst>
                                              <p:attrName>ppt_x</p:attrName>
                                            </p:attrNameLst>
                                          </p:cBhvr>
                                          <p:tavLst>
                                            <p:tav tm="0">
                                              <p:val>
                                                <p:strVal val="1+#ppt_w/2"/>
                                              </p:val>
                                            </p:tav>
                                            <p:tav tm="100000">
                                              <p:val>
                                                <p:strVal val="#ppt_x"/>
                                              </p:val>
                                            </p:tav>
                                          </p:tavLst>
                                        </p:anim>
                                        <p:anim calcmode="lin" valueType="num">
                                          <p:cBhvr additive="base">
                                            <p:cTn id="44" dur="500" fill="hold"/>
                                            <p:tgtEl>
                                              <p:spTgt spid="105"/>
                                            </p:tgtEl>
                                            <p:attrNameLst>
                                              <p:attrName>ppt_y</p:attrName>
                                            </p:attrNameLst>
                                          </p:cBhvr>
                                          <p:tavLst>
                                            <p:tav tm="0">
                                              <p:val>
                                                <p:strVal val="0-#ppt_h/2"/>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112"/>
                                            </p:tgtEl>
                                            <p:attrNameLst>
                                              <p:attrName>style.visibility</p:attrName>
                                            </p:attrNameLst>
                                          </p:cBhvr>
                                          <p:to>
                                            <p:strVal val="visible"/>
                                          </p:to>
                                        </p:set>
                                        <p:anim calcmode="lin" valueType="num">
                                          <p:cBhvr>
                                            <p:cTn id="47" dur="500" fill="hold"/>
                                            <p:tgtEl>
                                              <p:spTgt spid="112"/>
                                            </p:tgtEl>
                                            <p:attrNameLst>
                                              <p:attrName>ppt_w</p:attrName>
                                            </p:attrNameLst>
                                          </p:cBhvr>
                                          <p:tavLst>
                                            <p:tav tm="0">
                                              <p:val>
                                                <p:fltVal val="0"/>
                                              </p:val>
                                            </p:tav>
                                            <p:tav tm="100000">
                                              <p:val>
                                                <p:strVal val="#ppt_w"/>
                                              </p:val>
                                            </p:tav>
                                          </p:tavLst>
                                        </p:anim>
                                        <p:anim calcmode="lin" valueType="num">
                                          <p:cBhvr>
                                            <p:cTn id="48" dur="500" fill="hold"/>
                                            <p:tgtEl>
                                              <p:spTgt spid="112"/>
                                            </p:tgtEl>
                                            <p:attrNameLst>
                                              <p:attrName>ppt_h</p:attrName>
                                            </p:attrNameLst>
                                          </p:cBhvr>
                                          <p:tavLst>
                                            <p:tav tm="0">
                                              <p:val>
                                                <p:fltVal val="0"/>
                                              </p:val>
                                            </p:tav>
                                            <p:tav tm="100000">
                                              <p:val>
                                                <p:strVal val="#ppt_h"/>
                                              </p:val>
                                            </p:tav>
                                          </p:tavLst>
                                        </p:anim>
                                        <p:animEffect transition="in" filter="fade">
                                          <p:cBhvr>
                                            <p:cTn id="49" dur="500"/>
                                            <p:tgtEl>
                                              <p:spTgt spid="112"/>
                                            </p:tgtEl>
                                          </p:cBhvr>
                                        </p:animEffect>
                                      </p:childTnLst>
                                    </p:cTn>
                                  </p:par>
                                  <p:par>
                                    <p:cTn id="50" presetID="2" presetClass="entr" presetSubtype="3" accel="52000" fill="hold" nodeType="withEffect">
                                      <p:stCondLst>
                                        <p:cond delay="0"/>
                                      </p:stCondLst>
                                      <p:childTnLst>
                                        <p:set>
                                          <p:cBhvr>
                                            <p:cTn id="51" dur="1" fill="hold">
                                              <p:stCondLst>
                                                <p:cond delay="0"/>
                                              </p:stCondLst>
                                            </p:cTn>
                                            <p:tgtEl>
                                              <p:spTgt spid="109"/>
                                            </p:tgtEl>
                                            <p:attrNameLst>
                                              <p:attrName>style.visibility</p:attrName>
                                            </p:attrNameLst>
                                          </p:cBhvr>
                                          <p:to>
                                            <p:strVal val="visible"/>
                                          </p:to>
                                        </p:set>
                                        <p:anim calcmode="lin" valueType="num">
                                          <p:cBhvr additive="base">
                                            <p:cTn id="52" dur="500" fill="hold"/>
                                            <p:tgtEl>
                                              <p:spTgt spid="109"/>
                                            </p:tgtEl>
                                            <p:attrNameLst>
                                              <p:attrName>ppt_x</p:attrName>
                                            </p:attrNameLst>
                                          </p:cBhvr>
                                          <p:tavLst>
                                            <p:tav tm="0">
                                              <p:val>
                                                <p:strVal val="1+#ppt_w/2"/>
                                              </p:val>
                                            </p:tav>
                                            <p:tav tm="100000">
                                              <p:val>
                                                <p:strVal val="#ppt_x"/>
                                              </p:val>
                                            </p:tav>
                                          </p:tavLst>
                                        </p:anim>
                                        <p:anim calcmode="lin" valueType="num">
                                          <p:cBhvr additive="base">
                                            <p:cTn id="53" dur="500" fill="hold"/>
                                            <p:tgtEl>
                                              <p:spTgt spid="109"/>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left)">
                                          <p:cBhvr>
                                            <p:cTn id="57" dur="500"/>
                                            <p:tgtEl>
                                              <p:spTgt spid="113"/>
                                            </p:tgtEl>
                                          </p:cBhvr>
                                        </p:animEffect>
                                      </p:childTnLst>
                                    </p:cTn>
                                  </p:par>
                                </p:childTnLst>
                              </p:cTn>
                            </p:par>
                            <p:par>
                              <p:cTn id="58" fill="hold">
                                <p:stCondLst>
                                  <p:cond delay="3000"/>
                                </p:stCondLst>
                                <p:childTnLst>
                                  <p:par>
                                    <p:cTn id="59" presetID="22" presetClass="entr" presetSubtype="8" fill="hold" grpId="0" nodeType="afterEffect">
                                      <p:stCondLst>
                                        <p:cond delay="0"/>
                                      </p:stCondLst>
                                      <p:childTnLst>
                                        <p:set>
                                          <p:cBhvr>
                                            <p:cTn id="60" dur="1" fill="hold">
                                              <p:stCondLst>
                                                <p:cond delay="0"/>
                                              </p:stCondLst>
                                            </p:cTn>
                                            <p:tgtEl>
                                              <p:spTgt spid="114"/>
                                            </p:tgtEl>
                                            <p:attrNameLst>
                                              <p:attrName>style.visibility</p:attrName>
                                            </p:attrNameLst>
                                          </p:cBhvr>
                                          <p:to>
                                            <p:strVal val="visible"/>
                                          </p:to>
                                        </p:set>
                                        <p:animEffect transition="in" filter="wipe(left)">
                                          <p:cBhvr>
                                            <p:cTn id="61" dur="500"/>
                                            <p:tgtEl>
                                              <p:spTgt spid="114"/>
                                            </p:tgtEl>
                                          </p:cBhvr>
                                        </p:animEffect>
                                      </p:childTnLst>
                                    </p:cTn>
                                  </p:par>
                                  <p:par>
                                    <p:cTn id="62" presetID="10" presetClass="entr" presetSubtype="0" fill="hold"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barn(inVertical)">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3" grpId="0"/>
          <p:bldP spid="108" grpId="0"/>
          <p:bldP spid="112" grpId="0"/>
          <p:bldP spid="113" grpId="0"/>
          <p:bldP spid="114" grpId="0"/>
          <p:bldP spid="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001245" y="2276872"/>
            <a:ext cx="8077907" cy="2111642"/>
            <a:chOff x="2157098" y="2276872"/>
            <a:chExt cx="8077907"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03</a:t>
              </a:r>
              <a:endParaRPr lang="zh-CN" altLang="en-US" sz="6000" b="1" dirty="0">
                <a:solidFill>
                  <a:schemeClr val="bg1"/>
                </a:solidFill>
              </a:endParaRPr>
            </a:p>
          </p:txBody>
        </p:sp>
        <p:sp>
          <p:nvSpPr>
            <p:cNvPr id="34" name="矩形 33"/>
            <p:cNvSpPr/>
            <p:nvPr/>
          </p:nvSpPr>
          <p:spPr>
            <a:xfrm>
              <a:off x="4513410" y="3024861"/>
              <a:ext cx="5721595"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为什么要进行安全培训</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安全生产4.pptx"/>
</p:tagLst>
</file>

<file path=ppt/tags/tag1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4"/>
</p:tagLst>
</file>

<file path=ppt/tags/tag1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TIMING" val="|1.5|1.6|1|1.3"/>
</p:tagLst>
</file>

<file path=ppt/tags/tag2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TIMING" val="|1.6"/>
</p:tagLst>
</file>

<file path=ppt/tags/tag23.xml><?xml version="1.0" encoding="utf-8"?>
<p:tagLst xmlns:a="http://schemas.openxmlformats.org/drawingml/2006/main" xmlns:r="http://schemas.openxmlformats.org/officeDocument/2006/relationships" xmlns:p="http://schemas.openxmlformats.org/presentationml/2006/main">
  <p:tag name="TIMING" val="|1.6"/>
</p:tagLst>
</file>

<file path=ppt/tags/tag24.xml><?xml version="1.0" encoding="utf-8"?>
<p:tagLst xmlns:a="http://schemas.openxmlformats.org/drawingml/2006/main" xmlns:r="http://schemas.openxmlformats.org/officeDocument/2006/relationships" xmlns:p="http://schemas.openxmlformats.org/presentationml/2006/main">
  <p:tag name="TIMING" val="|1.6"/>
</p:tagLst>
</file>

<file path=ppt/tags/tag25.xml><?xml version="1.0" encoding="utf-8"?>
<p:tagLst xmlns:a="http://schemas.openxmlformats.org/drawingml/2006/main" xmlns:r="http://schemas.openxmlformats.org/officeDocument/2006/relationships" xmlns:p="http://schemas.openxmlformats.org/presentationml/2006/main">
  <p:tag name="TIMING" val="|1.6"/>
</p:tagLst>
</file>

<file path=ppt/tags/tag26.xml><?xml version="1.0" encoding="utf-8"?>
<p:tagLst xmlns:a="http://schemas.openxmlformats.org/drawingml/2006/main" xmlns:r="http://schemas.openxmlformats.org/officeDocument/2006/relationships" xmlns:p="http://schemas.openxmlformats.org/presentationml/2006/main">
  <p:tag name="TIMING" val="|1.6"/>
</p:tagLst>
</file>

<file path=ppt/tags/tag27.xml><?xml version="1.0" encoding="utf-8"?>
<p:tagLst xmlns:a="http://schemas.openxmlformats.org/drawingml/2006/main" xmlns:r="http://schemas.openxmlformats.org/officeDocument/2006/relationships" xmlns:p="http://schemas.openxmlformats.org/presentationml/2006/main">
  <p:tag name="TIMING" val="|1.5|1.6|1|1.3"/>
</p:tagLst>
</file>

<file path=ppt/tags/tag28.xml><?xml version="1.0" encoding="utf-8"?>
<p:tagLst xmlns:a="http://schemas.openxmlformats.org/drawingml/2006/main" xmlns:r="http://schemas.openxmlformats.org/officeDocument/2006/relationships" xmlns:p="http://schemas.openxmlformats.org/presentationml/2006/main">
  <p:tag name="TIMING" val="|1.6"/>
</p:tagLst>
</file>

<file path=ppt/tags/tag29.xml><?xml version="1.0" encoding="utf-8"?>
<p:tagLst xmlns:a="http://schemas.openxmlformats.org/drawingml/2006/main" xmlns:r="http://schemas.openxmlformats.org/officeDocument/2006/relationships" xmlns:p="http://schemas.openxmlformats.org/presentationml/2006/main">
  <p:tag name="TIMING" val="|1.6"/>
</p:tagLst>
</file>

<file path=ppt/tags/tag3.xml><?xml version="1.0" encoding="utf-8"?>
<p:tagLst xmlns:a="http://schemas.openxmlformats.org/drawingml/2006/main" xmlns:r="http://schemas.openxmlformats.org/officeDocument/2006/relationships" xmlns:p="http://schemas.openxmlformats.org/presentationml/2006/main">
  <p:tag name="TIMING" val="|1.6"/>
</p:tagLst>
</file>

<file path=ppt/tags/tag30.xml><?xml version="1.0" encoding="utf-8"?>
<p:tagLst xmlns:a="http://schemas.openxmlformats.org/drawingml/2006/main" xmlns:r="http://schemas.openxmlformats.org/officeDocument/2006/relationships" xmlns:p="http://schemas.openxmlformats.org/presentationml/2006/main">
  <p:tag name="TIMING" val="|1.6"/>
</p:tagLst>
</file>

<file path=ppt/tags/tag31.xml><?xml version="1.0" encoding="utf-8"?>
<p:tagLst xmlns:a="http://schemas.openxmlformats.org/drawingml/2006/main" xmlns:r="http://schemas.openxmlformats.org/officeDocument/2006/relationships" xmlns:p="http://schemas.openxmlformats.org/presentationml/2006/main">
  <p:tag name="TIMING" val="|1.6"/>
</p:tagLst>
</file>

<file path=ppt/tags/tag32.xml><?xml version="1.0" encoding="utf-8"?>
<p:tagLst xmlns:a="http://schemas.openxmlformats.org/drawingml/2006/main" xmlns:r="http://schemas.openxmlformats.org/officeDocument/2006/relationships" xmlns:p="http://schemas.openxmlformats.org/presentationml/2006/main">
  <p:tag name="TIMING" val="|1.6"/>
</p:tagLst>
</file>

<file path=ppt/tags/tag33.xml><?xml version="1.0" encoding="utf-8"?>
<p:tagLst xmlns:a="http://schemas.openxmlformats.org/drawingml/2006/main" xmlns:r="http://schemas.openxmlformats.org/officeDocument/2006/relationships" xmlns:p="http://schemas.openxmlformats.org/presentationml/2006/main">
  <p:tag name="TIMING" val="|1.6"/>
</p:tagLst>
</file>

<file path=ppt/tags/tag34.xml><?xml version="1.0" encoding="utf-8"?>
<p:tagLst xmlns:a="http://schemas.openxmlformats.org/drawingml/2006/main" xmlns:r="http://schemas.openxmlformats.org/officeDocument/2006/relationships" xmlns:p="http://schemas.openxmlformats.org/presentationml/2006/main">
  <p:tag name="TIMING" val="|1.6"/>
</p:tagLst>
</file>

<file path=ppt/tags/tag35.xml><?xml version="1.0" encoding="utf-8"?>
<p:tagLst xmlns:a="http://schemas.openxmlformats.org/drawingml/2006/main" xmlns:r="http://schemas.openxmlformats.org/officeDocument/2006/relationships" xmlns:p="http://schemas.openxmlformats.org/presentationml/2006/main">
  <p:tag name="TIMING" val="|1.6"/>
</p:tagLst>
</file>

<file path=ppt/tags/tag36.xml><?xml version="1.0" encoding="utf-8"?>
<p:tagLst xmlns:a="http://schemas.openxmlformats.org/drawingml/2006/main" xmlns:r="http://schemas.openxmlformats.org/officeDocument/2006/relationships" xmlns:p="http://schemas.openxmlformats.org/presentationml/2006/main">
  <p:tag name="TIMING" val="|1.5|1.6|1|1.3"/>
</p:tagLst>
</file>

<file path=ppt/tags/tag37.xml><?xml version="1.0" encoding="utf-8"?>
<p:tagLst xmlns:a="http://schemas.openxmlformats.org/drawingml/2006/main" xmlns:r="http://schemas.openxmlformats.org/officeDocument/2006/relationships" xmlns:p="http://schemas.openxmlformats.org/presentationml/2006/main">
  <p:tag name="TIMING" val="|1.6"/>
</p:tagLst>
</file>

<file path=ppt/tags/tag38.xml><?xml version="1.0" encoding="utf-8"?>
<p:tagLst xmlns:a="http://schemas.openxmlformats.org/drawingml/2006/main" xmlns:r="http://schemas.openxmlformats.org/officeDocument/2006/relationships" xmlns:p="http://schemas.openxmlformats.org/presentationml/2006/main">
  <p:tag name="TIMING" val="|1.6"/>
</p:tagLst>
</file>

<file path=ppt/tags/tag39.xml><?xml version="1.0" encoding="utf-8"?>
<p:tagLst xmlns:a="http://schemas.openxmlformats.org/drawingml/2006/main" xmlns:r="http://schemas.openxmlformats.org/officeDocument/2006/relationships" xmlns:p="http://schemas.openxmlformats.org/presentationml/2006/main">
  <p:tag name="TIMING" val="|1.6"/>
</p:tagLst>
</file>

<file path=ppt/tags/tag4.xml><?xml version="1.0" encoding="utf-8"?>
<p:tagLst xmlns:a="http://schemas.openxmlformats.org/drawingml/2006/main" xmlns:r="http://schemas.openxmlformats.org/officeDocument/2006/relationships" xmlns:p="http://schemas.openxmlformats.org/presentationml/2006/main">
  <p:tag name="TIMING" val="|1.5|1.6|1|1.3"/>
</p:tagLst>
</file>

<file path=ppt/tags/tag40.xml><?xml version="1.0" encoding="utf-8"?>
<p:tagLst xmlns:a="http://schemas.openxmlformats.org/drawingml/2006/main" xmlns:r="http://schemas.openxmlformats.org/officeDocument/2006/relationships" xmlns:p="http://schemas.openxmlformats.org/presentationml/2006/main">
  <p:tag name="TIMING" val="|1.6"/>
</p:tagLst>
</file>

<file path=ppt/tags/tag41.xml><?xml version="1.0" encoding="utf-8"?>
<p:tagLst xmlns:a="http://schemas.openxmlformats.org/drawingml/2006/main" xmlns:r="http://schemas.openxmlformats.org/officeDocument/2006/relationships" xmlns:p="http://schemas.openxmlformats.org/presentationml/2006/main">
  <p:tag name="TIMING" val="|1.6"/>
</p:tagLst>
</file>

<file path=ppt/tags/tag42.xml><?xml version="1.0" encoding="utf-8"?>
<p:tagLst xmlns:a="http://schemas.openxmlformats.org/drawingml/2006/main" xmlns:r="http://schemas.openxmlformats.org/officeDocument/2006/relationships" xmlns:p="http://schemas.openxmlformats.org/presentationml/2006/main">
  <p:tag name="TIMING" val="|1.6"/>
</p:tagLst>
</file>

<file path=ppt/tags/tag43.xml><?xml version="1.0" encoding="utf-8"?>
<p:tagLst xmlns:a="http://schemas.openxmlformats.org/drawingml/2006/main" xmlns:r="http://schemas.openxmlformats.org/officeDocument/2006/relationships" xmlns:p="http://schemas.openxmlformats.org/presentationml/2006/main">
  <p:tag name="TIMING" val="|1.6"/>
</p:tagLst>
</file>

<file path=ppt/tags/tag44.xml><?xml version="1.0" encoding="utf-8"?>
<p:tagLst xmlns:a="http://schemas.openxmlformats.org/drawingml/2006/main" xmlns:r="http://schemas.openxmlformats.org/officeDocument/2006/relationships" xmlns:p="http://schemas.openxmlformats.org/presentationml/2006/main">
  <p:tag name="TIMING" val="|1.5|1.6|1|1.3"/>
</p:tagLst>
</file>

<file path=ppt/tags/tag45.xml><?xml version="1.0" encoding="utf-8"?>
<p:tagLst xmlns:a="http://schemas.openxmlformats.org/drawingml/2006/main" xmlns:r="http://schemas.openxmlformats.org/officeDocument/2006/relationships" xmlns:p="http://schemas.openxmlformats.org/presentationml/2006/main">
  <p:tag name="TIMING" val="|1.6"/>
</p:tagLst>
</file>

<file path=ppt/tags/tag46.xml><?xml version="1.0" encoding="utf-8"?>
<p:tagLst xmlns:a="http://schemas.openxmlformats.org/drawingml/2006/main" xmlns:r="http://schemas.openxmlformats.org/officeDocument/2006/relationships" xmlns:p="http://schemas.openxmlformats.org/presentationml/2006/main">
  <p:tag name="TIMING" val="|1.6"/>
</p:tagLst>
</file>

<file path=ppt/tags/tag47.xml><?xml version="1.0" encoding="utf-8"?>
<p:tagLst xmlns:a="http://schemas.openxmlformats.org/drawingml/2006/main" xmlns:r="http://schemas.openxmlformats.org/officeDocument/2006/relationships" xmlns:p="http://schemas.openxmlformats.org/presentationml/2006/main">
  <p:tag name="TIMING" val="|1.6"/>
</p:tagLst>
</file>

<file path=ppt/tags/tag48.xml><?xml version="1.0" encoding="utf-8"?>
<p:tagLst xmlns:a="http://schemas.openxmlformats.org/drawingml/2006/main" xmlns:r="http://schemas.openxmlformats.org/officeDocument/2006/relationships" xmlns:p="http://schemas.openxmlformats.org/presentationml/2006/main">
  <p:tag name="TIMING" val="|1.6"/>
</p:tagLst>
</file>

<file path=ppt/tags/tag49.xml><?xml version="1.0" encoding="utf-8"?>
<p:tagLst xmlns:a="http://schemas.openxmlformats.org/drawingml/2006/main" xmlns:r="http://schemas.openxmlformats.org/officeDocument/2006/relationships" xmlns:p="http://schemas.openxmlformats.org/presentationml/2006/main">
  <p:tag name="TIMING" val="|1.6"/>
</p:tagLst>
</file>

<file path=ppt/tags/tag5.xml><?xml version="1.0" encoding="utf-8"?>
<p:tagLst xmlns:a="http://schemas.openxmlformats.org/drawingml/2006/main" xmlns:r="http://schemas.openxmlformats.org/officeDocument/2006/relationships" xmlns:p="http://schemas.openxmlformats.org/presentationml/2006/main">
  <p:tag name="TIMING" val="|1.6"/>
</p:tagLst>
</file>

<file path=ppt/tags/tag50.xml><?xml version="1.0" encoding="utf-8"?>
<p:tagLst xmlns:a="http://schemas.openxmlformats.org/drawingml/2006/main" xmlns:r="http://schemas.openxmlformats.org/officeDocument/2006/relationships" xmlns:p="http://schemas.openxmlformats.org/presentationml/2006/main">
  <p:tag name="TIMING" val="|1.6"/>
</p:tagLst>
</file>

<file path=ppt/tags/tag6.xml><?xml version="1.0" encoding="utf-8"?>
<p:tagLst xmlns:a="http://schemas.openxmlformats.org/drawingml/2006/main" xmlns:r="http://schemas.openxmlformats.org/officeDocument/2006/relationships" xmlns:p="http://schemas.openxmlformats.org/presentationml/2006/main">
  <p:tag name="TIMING" val="|1.6"/>
</p:tagLst>
</file>

<file path=ppt/tags/tag7.xml><?xml version="1.0" encoding="utf-8"?>
<p:tagLst xmlns:a="http://schemas.openxmlformats.org/drawingml/2006/main" xmlns:r="http://schemas.openxmlformats.org/officeDocument/2006/relationships" xmlns:p="http://schemas.openxmlformats.org/presentationml/2006/main">
  <p:tag name="TIMING" val="|1.6"/>
</p:tagLst>
</file>

<file path=ppt/tags/tag8.xml><?xml version="1.0" encoding="utf-8"?>
<p:tagLst xmlns:a="http://schemas.openxmlformats.org/drawingml/2006/main" xmlns:r="http://schemas.openxmlformats.org/officeDocument/2006/relationships" xmlns:p="http://schemas.openxmlformats.org/presentationml/2006/main">
  <p:tag name="TIMING" val="|1.5|1.6|1|1.3"/>
</p:tagLst>
</file>

<file path=ppt/tags/tag9.xml><?xml version="1.0" encoding="utf-8"?>
<p:tagLst xmlns:a="http://schemas.openxmlformats.org/drawingml/2006/main" xmlns:r="http://schemas.openxmlformats.org/officeDocument/2006/relationships" xmlns:p="http://schemas.openxmlformats.org/presentationml/2006/main">
  <p:tag name="TIMING" val="|1.6"/>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行云流水">
  <a:themeElements>
    <a:clrScheme name="行云流水">
      <a:dk1>
        <a:sysClr val="windowText" lastClr="000000"/>
      </a:dk1>
      <a:lt1>
        <a:sysClr val="window" lastClr="FFFFFF"/>
      </a:lt1>
      <a:dk2>
        <a:srgbClr val="411401"/>
      </a:dk2>
      <a:lt2>
        <a:srgbClr val="FFE6E6"/>
      </a:lt2>
      <a:accent1>
        <a:srgbClr val="A24A48"/>
      </a:accent1>
      <a:accent2>
        <a:srgbClr val="B2935C"/>
      </a:accent2>
      <a:accent3>
        <a:srgbClr val="6A9A9A"/>
      </a:accent3>
      <a:accent4>
        <a:srgbClr val="B2B787"/>
      </a:accent4>
      <a:accent5>
        <a:srgbClr val="91644B"/>
      </a:accent5>
      <a:accent6>
        <a:srgbClr val="654A76"/>
      </a:accent6>
      <a:hlink>
        <a:srgbClr val="00A800"/>
      </a:hlink>
      <a:folHlink>
        <a:srgbClr val="FF00FF"/>
      </a:folHlink>
    </a:clrScheme>
    <a:fontScheme name="行云流水">
      <a:majorFont>
        <a:latin typeface="Cambria"/>
        <a:ea typeface=""/>
        <a:cs typeface=""/>
        <a:font script="Jpan" typeface="ＭＳ Ｐゴシック"/>
        <a:font script="Hang" typeface="맑은 고딕"/>
        <a:font script="Hans" typeface="华文行楷"/>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明朝"/>
        <a:font script="Hang" typeface="HY견명조"/>
        <a:font script="Hans" typeface="华文行楷"/>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中性">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100000"/>
                <a:shade val="80000"/>
                <a:hueMod val="100000"/>
                <a:satMod val="300000"/>
              </a:schemeClr>
            </a:gs>
            <a:gs pos="72000">
              <a:schemeClr val="phClr">
                <a:tint val="100000"/>
                <a:shade val="100000"/>
                <a:hueMod val="100000"/>
                <a:satMod val="100000"/>
              </a:schemeClr>
            </a:gs>
            <a:gs pos="81000">
              <a:schemeClr val="phClr">
                <a:tint val="98000"/>
                <a:shade val="100000"/>
                <a:hueMod val="100000"/>
                <a:satMod val="150000"/>
              </a:schemeClr>
            </a:gs>
            <a:gs pos="100000">
              <a:schemeClr val="phClr">
                <a:tint val="100000"/>
                <a:shade val="100000"/>
                <a:hueMod val="100000"/>
                <a:satMod val="200000"/>
              </a:schemeClr>
            </a:gs>
          </a:gsLst>
          <a:lin ang="16200000" scaled="1"/>
        </a:gradFill>
        <a:blipFill>
          <a:blip xmlns:r="http://schemas.openxmlformats.org/officeDocument/2006/relationships" r:embed="rId1">
            <a:duotone>
              <a:schemeClr val="phClr">
                <a:tint val="100000"/>
                <a:shade val="39000"/>
                <a:hueMod val="100000"/>
                <a:satMod val="150000"/>
              </a:schemeClr>
              <a:schemeClr val="phClr">
                <a:tint val="90000"/>
                <a:shade val="100000"/>
                <a:hueMod val="100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Calligraphy</Template>
  <TotalTime>0</TotalTime>
  <Words>1751</Words>
  <Application>Microsoft Office PowerPoint</Application>
  <PresentationFormat>自定义</PresentationFormat>
  <Paragraphs>330</Paragraphs>
  <Slides>39</Slides>
  <Notes>39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DIN-BoldItalic</vt:lpstr>
      <vt:lpstr>Impact MT Std</vt:lpstr>
      <vt:lpstr>方正姚体</vt:lpstr>
      <vt:lpstr>华文行楷</vt:lpstr>
      <vt:lpstr>微软雅黑</vt:lpstr>
      <vt:lpstr>Arial</vt:lpstr>
      <vt:lpstr>Calibri</vt:lpstr>
      <vt:lpstr>Cambria</vt:lpstr>
      <vt:lpstr>Wingdings 2</vt:lpstr>
      <vt:lpstr>行云流水</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安全生产4.pptx</dc:title>
  <dc:creator/>
  <cp:lastModifiedBy/>
  <cp:revision>2</cp:revision>
  <dcterms:created xsi:type="dcterms:W3CDTF">2017-03-28T10:56:00Z</dcterms:created>
  <dcterms:modified xsi:type="dcterms:W3CDTF">2022-09-16T07:36:06Z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